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65"/>
  </p:notesMasterIdLst>
  <p:handoutMasterIdLst>
    <p:handoutMasterId r:id="rId66"/>
  </p:handoutMasterIdLst>
  <p:sldIdLst>
    <p:sldId id="267" r:id="rId4"/>
    <p:sldId id="313" r:id="rId5"/>
    <p:sldId id="290" r:id="rId6"/>
    <p:sldId id="291" r:id="rId7"/>
    <p:sldId id="292" r:id="rId8"/>
    <p:sldId id="293" r:id="rId9"/>
    <p:sldId id="303" r:id="rId10"/>
    <p:sldId id="304" r:id="rId11"/>
    <p:sldId id="294" r:id="rId12"/>
    <p:sldId id="301" r:id="rId13"/>
    <p:sldId id="305" r:id="rId14"/>
    <p:sldId id="302" r:id="rId15"/>
    <p:sldId id="295" r:id="rId16"/>
    <p:sldId id="306" r:id="rId17"/>
    <p:sldId id="296" r:id="rId18"/>
    <p:sldId id="299" r:id="rId19"/>
    <p:sldId id="300" r:id="rId20"/>
    <p:sldId id="297" r:id="rId21"/>
    <p:sldId id="307" r:id="rId22"/>
    <p:sldId id="286" r:id="rId23"/>
    <p:sldId id="333" r:id="rId24"/>
    <p:sldId id="334" r:id="rId25"/>
    <p:sldId id="270" r:id="rId26"/>
    <p:sldId id="271" r:id="rId27"/>
    <p:sldId id="272" r:id="rId28"/>
    <p:sldId id="273" r:id="rId29"/>
    <p:sldId id="274" r:id="rId30"/>
    <p:sldId id="275" r:id="rId31"/>
    <p:sldId id="276" r:id="rId32"/>
    <p:sldId id="277" r:id="rId33"/>
    <p:sldId id="278" r:id="rId34"/>
    <p:sldId id="283" r:id="rId35"/>
    <p:sldId id="285" r:id="rId36"/>
    <p:sldId id="279" r:id="rId37"/>
    <p:sldId id="280" r:id="rId38"/>
    <p:sldId id="282" r:id="rId39"/>
    <p:sldId id="284" r:id="rId40"/>
    <p:sldId id="266" r:id="rId41"/>
    <p:sldId id="308" r:id="rId42"/>
    <p:sldId id="288" r:id="rId43"/>
    <p:sldId id="309" r:id="rId44"/>
    <p:sldId id="310" r:id="rId45"/>
    <p:sldId id="311" r:id="rId46"/>
    <p:sldId id="312" r:id="rId47"/>
    <p:sldId id="322" r:id="rId48"/>
    <p:sldId id="257"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1BDC0E-3C53-D74B-A956-79CE5A999EE9}">
          <p14:sldIdLst>
            <p14:sldId id="267"/>
            <p14:sldId id="313"/>
            <p14:sldId id="290"/>
            <p14:sldId id="291"/>
            <p14:sldId id="292"/>
            <p14:sldId id="293"/>
            <p14:sldId id="303"/>
            <p14:sldId id="304"/>
            <p14:sldId id="294"/>
            <p14:sldId id="301"/>
            <p14:sldId id="305"/>
            <p14:sldId id="302"/>
            <p14:sldId id="295"/>
            <p14:sldId id="306"/>
            <p14:sldId id="296"/>
            <p14:sldId id="299"/>
            <p14:sldId id="300"/>
            <p14:sldId id="297"/>
            <p14:sldId id="307"/>
            <p14:sldId id="286"/>
            <p14:sldId id="333"/>
            <p14:sldId id="334"/>
            <p14:sldId id="270"/>
            <p14:sldId id="271"/>
            <p14:sldId id="272"/>
            <p14:sldId id="273"/>
            <p14:sldId id="274"/>
            <p14:sldId id="275"/>
            <p14:sldId id="276"/>
            <p14:sldId id="277"/>
            <p14:sldId id="278"/>
            <p14:sldId id="283"/>
            <p14:sldId id="285"/>
            <p14:sldId id="279"/>
            <p14:sldId id="280"/>
            <p14:sldId id="282"/>
            <p14:sldId id="284"/>
            <p14:sldId id="266"/>
            <p14:sldId id="308"/>
            <p14:sldId id="288"/>
            <p14:sldId id="309"/>
            <p14:sldId id="310"/>
            <p14:sldId id="311"/>
            <p14:sldId id="312"/>
            <p14:sldId id="322"/>
          </p14:sldIdLst>
        </p14:section>
        <p14:section name="Project Example Spring 2018" id="{453A8B0F-E42E-4A45-ACAC-7E932A5C0FBF}">
          <p14:sldIdLst>
            <p14:sldId id="257"/>
            <p14:sldId id="346"/>
            <p14:sldId id="347"/>
            <p14:sldId id="348"/>
            <p14:sldId id="349"/>
            <p14:sldId id="350"/>
            <p14:sldId id="351"/>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3"/>
    <p:restoredTop sz="74286" autoAdjust="0"/>
  </p:normalViewPr>
  <p:slideViewPr>
    <p:cSldViewPr snapToGrid="0" snapToObjects="1">
      <p:cViewPr varScale="1">
        <p:scale>
          <a:sx n="149" d="100"/>
          <a:sy n="149" d="100"/>
        </p:scale>
        <p:origin x="-478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153B16-FD62-2244-B06A-14B549DC6A05}" type="datetimeFigureOut">
              <a:rPr lang="en-US" smtClean="0"/>
              <a:t>1/14/20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B5A2C-D0EF-D34C-942C-CADA4C8664C5}" type="slidenum">
              <a:rPr lang="en-US" smtClean="0"/>
              <a:t>‹#›</a:t>
            </a:fld>
            <a:endParaRPr lang="en-US"/>
          </a:p>
        </p:txBody>
      </p:sp>
    </p:spTree>
    <p:extLst>
      <p:ext uri="{BB962C8B-B14F-4D97-AF65-F5344CB8AC3E}">
        <p14:creationId xmlns:p14="http://schemas.microsoft.com/office/powerpoint/2010/main" val="15832676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ABC32B-CD2B-F545-BBC2-0973ACDADC8E}" type="datetimeFigureOut">
              <a:rPr lang="en-US" smtClean="0"/>
              <a:t>1/14/20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99CE30-F1C3-3F4C-905B-A5B129615343}" type="slidenum">
              <a:rPr lang="en-US" smtClean="0"/>
              <a:t>‹#›</a:t>
            </a:fld>
            <a:endParaRPr lang="en-US"/>
          </a:p>
        </p:txBody>
      </p:sp>
    </p:spTree>
    <p:extLst>
      <p:ext uri="{BB962C8B-B14F-4D97-AF65-F5344CB8AC3E}">
        <p14:creationId xmlns:p14="http://schemas.microsoft.com/office/powerpoint/2010/main" val="119257311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a:t>
            </a:fld>
            <a:endParaRPr lang="en-US" dirty="0"/>
          </a:p>
        </p:txBody>
      </p:sp>
    </p:spTree>
    <p:extLst>
      <p:ext uri="{BB962C8B-B14F-4D97-AF65-F5344CB8AC3E}">
        <p14:creationId xmlns:p14="http://schemas.microsoft.com/office/powerpoint/2010/main" val="1757235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figure shows how firms in automobile industries have sales in a wide spectrum of industries from engine and brake systems to navigation and control instruments, audio and video equipment, semiconductor and electronic equipment, computer system design, and software industries. Links in the industry space are created as a result of firms’ activities in selling in more than one industry (bottom). Google is a software firm that is developing its own self-driving vehicle, Bosch is an auto part manufacturer that also sells software solutions, and Panasonic is a home appliances manufacturer that also sells both automobile parts and cloud solutions. </a:t>
            </a:r>
            <a:endParaRPr lang="en-US" dirty="0"/>
          </a:p>
        </p:txBody>
      </p:sp>
      <p:sp>
        <p:nvSpPr>
          <p:cNvPr id="4" name="Slide Number Placeholder 3"/>
          <p:cNvSpPr>
            <a:spLocks noGrp="1"/>
          </p:cNvSpPr>
          <p:nvPr>
            <p:ph type="sldNum" sz="quarter" idx="5"/>
          </p:nvPr>
        </p:nvSpPr>
        <p:spPr/>
        <p:txBody>
          <a:bodyPr/>
          <a:lstStyle/>
          <a:p>
            <a:fld id="{7499CE30-F1C3-3F4C-905B-A5B129615343}" type="slidenum">
              <a:rPr lang="en-US" smtClean="0"/>
              <a:t>22</a:t>
            </a:fld>
            <a:endParaRPr lang="en-US"/>
          </a:p>
        </p:txBody>
      </p:sp>
    </p:spTree>
    <p:extLst>
      <p:ext uri="{BB962C8B-B14F-4D97-AF65-F5344CB8AC3E}">
        <p14:creationId xmlns:p14="http://schemas.microsoft.com/office/powerpoint/2010/main" val="301719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baseline="0" dirty="0"/>
              <a:t>Microsoft’s alliances over a span of 15 years.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E5FF08B-AC4F-1C44-B610-078F2A5DBA50}" type="slidenum">
              <a:rPr lang="en-US" smtClean="0"/>
              <a:pPr>
                <a:defRPr/>
              </a:pPr>
              <a:t>23</a:t>
            </a:fld>
            <a:endParaRPr lang="en-US"/>
          </a:p>
        </p:txBody>
      </p:sp>
    </p:spTree>
    <p:extLst>
      <p:ext uri="{BB962C8B-B14F-4D97-AF65-F5344CB8AC3E}">
        <p14:creationId xmlns:p14="http://schemas.microsoft.com/office/powerpoint/2010/main" val="2047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any software we use</a:t>
            </a:r>
            <a:r>
              <a:rPr lang="en-US" baseline="0" dirty="0"/>
              <a:t> every day, apps on the smartphone or shopping websites, or custom IT systems within our organizations; there are very few standalone products. Inevitably these are products of collaboration across many firms. These interactions also span industry boundaries. They are not just within the software industry. Products like financial software, healthcare systems, any type of service you might get over the internet, they result from recombining components of software and knowledge across many industries. </a:t>
            </a:r>
            <a:endParaRPr lang="en-US" dirty="0"/>
          </a:p>
        </p:txBody>
      </p:sp>
      <p:sp>
        <p:nvSpPr>
          <p:cNvPr id="4" name="Slide Number Placeholder 3"/>
          <p:cNvSpPr>
            <a:spLocks noGrp="1"/>
          </p:cNvSpPr>
          <p:nvPr>
            <p:ph type="sldNum" sz="quarter" idx="10"/>
          </p:nvPr>
        </p:nvSpPr>
        <p:spPr/>
        <p:txBody>
          <a:bodyPr/>
          <a:lstStyle/>
          <a:p>
            <a:pPr>
              <a:defRPr/>
            </a:pPr>
            <a:fld id="{FE5FF08B-AC4F-1C44-B610-078F2A5DBA50}" type="slidenum">
              <a:rPr lang="en-US" smtClean="0"/>
              <a:pPr>
                <a:defRPr/>
              </a:pPr>
              <a:t>24</a:t>
            </a:fld>
            <a:endParaRPr lang="en-US"/>
          </a:p>
        </p:txBody>
      </p:sp>
    </p:spTree>
    <p:extLst>
      <p:ext uri="{BB962C8B-B14F-4D97-AF65-F5344CB8AC3E}">
        <p14:creationId xmlns:p14="http://schemas.microsoft.com/office/powerpoint/2010/main" val="647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BC4C9-B5B8-A54C-9F19-467F4CE576AC}" type="slidenum">
              <a:rPr lang="en-US" smtClean="0"/>
              <a:t>25</a:t>
            </a:fld>
            <a:endParaRPr lang="en-US"/>
          </a:p>
        </p:txBody>
      </p:sp>
    </p:spTree>
    <p:extLst>
      <p:ext uri="{BB962C8B-B14F-4D97-AF65-F5344CB8AC3E}">
        <p14:creationId xmlns:p14="http://schemas.microsoft.com/office/powerpoint/2010/main" val="919711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Total cumulative network 2000-2014; log(acquisitions) are used to weight the network edges. Directed edges represent an acquisition by firms in an industry (acquirers are edge sources), of firms in another industry (target firms are edge targets). Green nodes are non-software industries, while red nodes are software industries. Non-software nodes that are lighter in shade and larger in size have greater network degree. Red arrows represent acquisitions by software firms. Grey arrows represent acquisitions by non-software firms.  The arrows, or directed edges, are weighted by the log of number of acquisitions. We obtained data on the acquisitions from Thomson Reuters’ SDC Platinum database. We used Gephi to generate this diagram, using the Force Atlas algorithm to arrange the nodes, where larger directed edges have an attraction force that bring nodes together. </a:t>
            </a:r>
            <a:endParaRPr lang="en-US"/>
          </a:p>
        </p:txBody>
      </p:sp>
      <p:sp>
        <p:nvSpPr>
          <p:cNvPr id="4" name="Slide Number Placeholder 3"/>
          <p:cNvSpPr>
            <a:spLocks noGrp="1"/>
          </p:cNvSpPr>
          <p:nvPr>
            <p:ph type="sldNum" sz="quarter" idx="10"/>
          </p:nvPr>
        </p:nvSpPr>
        <p:spPr/>
        <p:txBody>
          <a:bodyPr/>
          <a:lstStyle/>
          <a:p>
            <a:fld id="{6A9BC4C9-B5B8-A54C-9F19-467F4CE576AC}" type="slidenum">
              <a:rPr lang="en-US" smtClean="0"/>
              <a:t>27</a:t>
            </a:fld>
            <a:endParaRPr lang="en-US"/>
          </a:p>
        </p:txBody>
      </p:sp>
    </p:spTree>
    <p:extLst>
      <p:ext uri="{BB962C8B-B14F-4D97-AF65-F5344CB8AC3E}">
        <p14:creationId xmlns:p14="http://schemas.microsoft.com/office/powerpoint/2010/main" val="52439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endParaRPr lang="en-US" b="1" dirty="0">
              <a:latin typeface="Times New Roman" charset="0"/>
              <a:ea typeface="ＭＳ Ｐゴシック" charset="-128"/>
              <a:cs typeface="ＭＳ Ｐゴシック" charset="-128"/>
            </a:endParaRPr>
          </a:p>
        </p:txBody>
      </p:sp>
      <p:sp>
        <p:nvSpPr>
          <p:cNvPr id="28676" name="Slide Number Placeholder 3"/>
          <p:cNvSpPr>
            <a:spLocks noGrp="1"/>
          </p:cNvSpPr>
          <p:nvPr>
            <p:ph type="sldNum" sz="quarter" idx="5"/>
          </p:nvPr>
        </p:nvSpPr>
        <p:spPr>
          <a:noFill/>
        </p:spPr>
        <p:txBody>
          <a:bodyPr/>
          <a:lstStyle/>
          <a:p>
            <a:fld id="{4B1A737D-2FFE-794C-8C32-2913E050C704}" type="slidenum">
              <a:rPr lang="en-US" smtClean="0">
                <a:latin typeface="Times New Roman" charset="0"/>
              </a:rPr>
              <a:pPr/>
              <a:t>33</a:t>
            </a:fld>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endParaRPr lang="en-US" b="1" dirty="0">
              <a:latin typeface="Times New Roman" charset="0"/>
              <a:ea typeface="ＭＳ Ｐゴシック" charset="-128"/>
              <a:cs typeface="ＭＳ Ｐゴシック" charset="-128"/>
            </a:endParaRPr>
          </a:p>
        </p:txBody>
      </p:sp>
      <p:sp>
        <p:nvSpPr>
          <p:cNvPr id="28676" name="Slide Number Placeholder 3"/>
          <p:cNvSpPr>
            <a:spLocks noGrp="1"/>
          </p:cNvSpPr>
          <p:nvPr>
            <p:ph type="sldNum" sz="quarter" idx="5"/>
          </p:nvPr>
        </p:nvSpPr>
        <p:spPr>
          <a:noFill/>
        </p:spPr>
        <p:txBody>
          <a:bodyPr/>
          <a:lstStyle/>
          <a:p>
            <a:fld id="{4B1A737D-2FFE-794C-8C32-2913E050C704}" type="slidenum">
              <a:rPr lang="en-US" smtClean="0">
                <a:latin typeface="Times New Roman" charset="0"/>
              </a:rPr>
              <a:pPr/>
              <a:t>34</a:t>
            </a:fld>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endParaRPr lang="en-US" b="1" dirty="0">
              <a:latin typeface="Times New Roman" charset="0"/>
              <a:ea typeface="ＭＳ Ｐゴシック" charset="-128"/>
              <a:cs typeface="ＭＳ Ｐゴシック" charset="-128"/>
            </a:endParaRPr>
          </a:p>
        </p:txBody>
      </p:sp>
      <p:sp>
        <p:nvSpPr>
          <p:cNvPr id="28676" name="Slide Number Placeholder 3"/>
          <p:cNvSpPr>
            <a:spLocks noGrp="1"/>
          </p:cNvSpPr>
          <p:nvPr>
            <p:ph type="sldNum" sz="quarter" idx="5"/>
          </p:nvPr>
        </p:nvSpPr>
        <p:spPr>
          <a:noFill/>
        </p:spPr>
        <p:txBody>
          <a:bodyPr/>
          <a:lstStyle/>
          <a:p>
            <a:fld id="{4B1A737D-2FFE-794C-8C32-2913E050C704}" type="slidenum">
              <a:rPr lang="en-US" smtClean="0">
                <a:latin typeface="Times New Roman" charset="0"/>
              </a:rPr>
              <a:pPr/>
              <a:t>35</a:t>
            </a:fld>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Rashmi Mariyappa :: IDS 564 :: Spring 2018</a:t>
            </a:r>
          </a:p>
        </p:txBody>
      </p:sp>
      <p:sp>
        <p:nvSpPr>
          <p:cNvPr id="4" name="Slide Number Placeholder 3"/>
          <p:cNvSpPr>
            <a:spLocks noGrp="1"/>
          </p:cNvSpPr>
          <p:nvPr>
            <p:ph type="sldNum" sz="quarter" idx="10"/>
          </p:nvPr>
        </p:nvSpPr>
        <p:spPr/>
        <p:txBody>
          <a:bodyPr/>
          <a:lstStyle/>
          <a:p>
            <a:fld id="{CAB37722-68D4-4917-B2A4-20422D42D301}" type="slidenum">
              <a:rPr lang="en-US" smtClean="0"/>
              <a:t>46</a:t>
            </a:fld>
            <a:endParaRPr lang="en-US"/>
          </a:p>
        </p:txBody>
      </p:sp>
    </p:spTree>
    <p:extLst>
      <p:ext uri="{BB962C8B-B14F-4D97-AF65-F5344CB8AC3E}">
        <p14:creationId xmlns:p14="http://schemas.microsoft.com/office/powerpoint/2010/main" val="2388433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47</a:t>
            </a:fld>
            <a:endParaRPr lang="en-US"/>
          </a:p>
        </p:txBody>
      </p:sp>
    </p:spTree>
    <p:extLst>
      <p:ext uri="{BB962C8B-B14F-4D97-AF65-F5344CB8AC3E}">
        <p14:creationId xmlns:p14="http://schemas.microsoft.com/office/powerpoint/2010/main" val="187283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open karate.gml in gephi</a:t>
            </a:r>
          </a:p>
        </p:txBody>
      </p:sp>
      <p:sp>
        <p:nvSpPr>
          <p:cNvPr id="4" name="Slide Number Placeholder 3"/>
          <p:cNvSpPr>
            <a:spLocks noGrp="1"/>
          </p:cNvSpPr>
          <p:nvPr>
            <p:ph type="sldNum" sz="quarter" idx="10"/>
          </p:nvPr>
        </p:nvSpPr>
        <p:spPr/>
        <p:txBody>
          <a:bodyPr/>
          <a:lstStyle/>
          <a:p>
            <a:fld id="{7499CE30-F1C3-3F4C-905B-A5B129615343}" type="slidenum">
              <a:rPr lang="en-US" smtClean="0"/>
              <a:t>7</a:t>
            </a:fld>
            <a:endParaRPr lang="en-US" dirty="0"/>
          </a:p>
        </p:txBody>
      </p:sp>
    </p:spTree>
    <p:extLst>
      <p:ext uri="{BB962C8B-B14F-4D97-AF65-F5344CB8AC3E}">
        <p14:creationId xmlns:p14="http://schemas.microsoft.com/office/powerpoint/2010/main" val="2424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48</a:t>
            </a:fld>
            <a:endParaRPr lang="en-US"/>
          </a:p>
        </p:txBody>
      </p:sp>
    </p:spTree>
    <p:extLst>
      <p:ext uri="{BB962C8B-B14F-4D97-AF65-F5344CB8AC3E}">
        <p14:creationId xmlns:p14="http://schemas.microsoft.com/office/powerpoint/2010/main" val="1496048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49</a:t>
            </a:fld>
            <a:endParaRPr lang="en-US"/>
          </a:p>
        </p:txBody>
      </p:sp>
    </p:spTree>
    <p:extLst>
      <p:ext uri="{BB962C8B-B14F-4D97-AF65-F5344CB8AC3E}">
        <p14:creationId xmlns:p14="http://schemas.microsoft.com/office/powerpoint/2010/main" val="745532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50</a:t>
            </a:fld>
            <a:endParaRPr lang="en-US"/>
          </a:p>
        </p:txBody>
      </p:sp>
    </p:spTree>
    <p:extLst>
      <p:ext uri="{BB962C8B-B14F-4D97-AF65-F5344CB8AC3E}">
        <p14:creationId xmlns:p14="http://schemas.microsoft.com/office/powerpoint/2010/main" val="56379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51</a:t>
            </a:fld>
            <a:endParaRPr lang="en-US"/>
          </a:p>
        </p:txBody>
      </p:sp>
    </p:spTree>
    <p:extLst>
      <p:ext uri="{BB962C8B-B14F-4D97-AF65-F5344CB8AC3E}">
        <p14:creationId xmlns:p14="http://schemas.microsoft.com/office/powerpoint/2010/main" val="195735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52</a:t>
            </a:fld>
            <a:endParaRPr lang="en-US"/>
          </a:p>
        </p:txBody>
      </p:sp>
    </p:spTree>
    <p:extLst>
      <p:ext uri="{BB962C8B-B14F-4D97-AF65-F5344CB8AC3E}">
        <p14:creationId xmlns:p14="http://schemas.microsoft.com/office/powerpoint/2010/main" val="3488907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53</a:t>
            </a:fld>
            <a:endParaRPr lang="en-US"/>
          </a:p>
        </p:txBody>
      </p:sp>
    </p:spTree>
    <p:extLst>
      <p:ext uri="{BB962C8B-B14F-4D97-AF65-F5344CB8AC3E}">
        <p14:creationId xmlns:p14="http://schemas.microsoft.com/office/powerpoint/2010/main" val="161622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54</a:t>
            </a:fld>
            <a:endParaRPr lang="en-US"/>
          </a:p>
        </p:txBody>
      </p:sp>
    </p:spTree>
    <p:extLst>
      <p:ext uri="{BB962C8B-B14F-4D97-AF65-F5344CB8AC3E}">
        <p14:creationId xmlns:p14="http://schemas.microsoft.com/office/powerpoint/2010/main" val="104397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55</a:t>
            </a:fld>
            <a:endParaRPr lang="en-US"/>
          </a:p>
        </p:txBody>
      </p:sp>
    </p:spTree>
    <p:extLst>
      <p:ext uri="{BB962C8B-B14F-4D97-AF65-F5344CB8AC3E}">
        <p14:creationId xmlns:p14="http://schemas.microsoft.com/office/powerpoint/2010/main" val="1361585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56</a:t>
            </a:fld>
            <a:endParaRPr lang="en-US"/>
          </a:p>
        </p:txBody>
      </p:sp>
    </p:spTree>
    <p:extLst>
      <p:ext uri="{BB962C8B-B14F-4D97-AF65-F5344CB8AC3E}">
        <p14:creationId xmlns:p14="http://schemas.microsoft.com/office/powerpoint/2010/main" val="3726495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57</a:t>
            </a:fld>
            <a:endParaRPr lang="en-US"/>
          </a:p>
        </p:txBody>
      </p:sp>
    </p:spTree>
    <p:extLst>
      <p:ext uri="{BB962C8B-B14F-4D97-AF65-F5344CB8AC3E}">
        <p14:creationId xmlns:p14="http://schemas.microsoft.com/office/powerpoint/2010/main" val="411344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http://www-personal.umich.edu/~ladamic/img/hplabsemailhierarchy.jpg (accessed Jan. 7,</a:t>
            </a:r>
            <a:r>
              <a:rPr lang="en-US" baseline="0" dirty="0"/>
              <a:t>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a:t>
            </a:r>
            <a:r>
              <a:rPr lang="en-US" sz="1200" b="0" i="0" u="none" strike="noStrike" kern="1200" baseline="0" dirty="0">
                <a:solidFill>
                  <a:schemeClr val="tx1"/>
                </a:solidFill>
                <a:latin typeface="+mn-lt"/>
                <a:ea typeface="+mn-ea"/>
                <a:cs typeface="+mn-cs"/>
              </a:rPr>
              <a:t>We derived a social network from the email logs by defining a social contact</a:t>
            </a:r>
          </a:p>
          <a:p>
            <a:r>
              <a:rPr lang="en-US" sz="1200" b="0" i="0" u="none" strike="noStrike" kern="1200" baseline="0" dirty="0">
                <a:solidFill>
                  <a:schemeClr val="tx1"/>
                </a:solidFill>
                <a:latin typeface="+mn-lt"/>
                <a:ea typeface="+mn-ea"/>
                <a:cs typeface="+mn-cs"/>
              </a:rPr>
              <a:t>to be someone with whom an individual had exchanged at least 6 emails both</a:t>
            </a:r>
          </a:p>
          <a:p>
            <a:r>
              <a:rPr lang="en-US" sz="1200" b="0" i="0" u="none" strike="noStrike" kern="1200" baseline="0" dirty="0">
                <a:solidFill>
                  <a:schemeClr val="tx1"/>
                </a:solidFill>
                <a:latin typeface="+mn-lt"/>
                <a:ea typeface="+mn-ea"/>
                <a:cs typeface="+mn-cs"/>
              </a:rPr>
              <a:t>ways over the period of approximately 3 months. Mass emails that are sent to</a:t>
            </a:r>
          </a:p>
          <a:p>
            <a:r>
              <a:rPr lang="en-US" sz="1200" b="0" i="0" u="none" strike="noStrike" kern="1200" baseline="0" dirty="0">
                <a:solidFill>
                  <a:schemeClr val="tx1"/>
                </a:solidFill>
                <a:latin typeface="+mn-lt"/>
                <a:ea typeface="+mn-ea"/>
                <a:cs typeface="+mn-cs"/>
              </a:rPr>
              <a:t>more than 10 individuals at once were removed. By introducing these thresholds,</a:t>
            </a:r>
          </a:p>
          <a:p>
            <a:r>
              <a:rPr lang="en-US" sz="1200" b="0" i="0" u="none" strike="noStrike" kern="1200" baseline="0" dirty="0">
                <a:solidFill>
                  <a:schemeClr val="tx1"/>
                </a:solidFill>
                <a:latin typeface="+mn-lt"/>
                <a:ea typeface="+mn-ea"/>
                <a:cs typeface="+mn-cs"/>
              </a:rPr>
              <a:t>we sought to minimize the likelihood of including one sided communication,</a:t>
            </a:r>
          </a:p>
          <a:p>
            <a:r>
              <a:rPr lang="en-US" sz="1200" b="0" i="0" u="none" strike="noStrike" kern="1200" baseline="0" dirty="0">
                <a:solidFill>
                  <a:schemeClr val="tx1"/>
                </a:solidFill>
                <a:latin typeface="+mn-lt"/>
                <a:ea typeface="+mn-ea"/>
                <a:cs typeface="+mn-cs"/>
              </a:rPr>
              <a:t>such as general announcements, or a very brief email exchange, where</a:t>
            </a:r>
          </a:p>
          <a:p>
            <a:r>
              <a:rPr lang="en-US" sz="1200" b="0" i="0" u="none" strike="noStrike" kern="1200" baseline="0" dirty="0">
                <a:solidFill>
                  <a:schemeClr val="tx1"/>
                </a:solidFill>
                <a:latin typeface="+mn-lt"/>
                <a:ea typeface="+mn-ea"/>
                <a:cs typeface="+mn-cs"/>
              </a:rPr>
              <a:t>individuals do not get to know one another. The relatively low threshold of 6</a:t>
            </a:r>
          </a:p>
          <a:p>
            <a:r>
              <a:rPr lang="en-US" sz="1200" b="0" i="0" u="none" strike="noStrike" kern="1200" baseline="0" dirty="0">
                <a:solidFill>
                  <a:schemeClr val="tx1"/>
                </a:solidFill>
                <a:latin typeface="+mn-lt"/>
                <a:ea typeface="+mn-ea"/>
                <a:cs typeface="+mn-cs"/>
              </a:rPr>
              <a:t>emails still captured weak ties between people in different departments with</a:t>
            </a:r>
          </a:p>
          <a:p>
            <a:r>
              <a:rPr lang="en-US" sz="1200" b="0" i="0" u="none" strike="noStrike" kern="1200" baseline="0" dirty="0">
                <a:solidFill>
                  <a:schemeClr val="tx1"/>
                </a:solidFill>
                <a:latin typeface="+mn-lt"/>
                <a:ea typeface="+mn-ea"/>
                <a:cs typeface="+mn-cs"/>
              </a:rPr>
              <a:t>little overlap in their social contacts. Weak links have been shown to play a</a:t>
            </a:r>
          </a:p>
          <a:p>
            <a:r>
              <a:rPr lang="en-US" sz="1200" b="0" i="0" u="none" strike="noStrike" kern="1200" baseline="0" dirty="0">
                <a:solidFill>
                  <a:schemeClr val="tx1"/>
                </a:solidFill>
                <a:latin typeface="+mn-lt"/>
                <a:ea typeface="+mn-ea"/>
                <a:cs typeface="+mn-cs"/>
              </a:rPr>
              <a:t>role job searches and information diffusion (Granovetter, 1973). What we will</a:t>
            </a:r>
          </a:p>
          <a:p>
            <a:r>
              <a:rPr lang="en-US" sz="1200" b="0" i="0" u="none" strike="noStrike" kern="1200" baseline="0" dirty="0">
                <a:solidFill>
                  <a:schemeClr val="tx1"/>
                </a:solidFill>
                <a:latin typeface="+mn-lt"/>
                <a:ea typeface="+mn-ea"/>
                <a:cs typeface="+mn-cs"/>
              </a:rPr>
              <a:t>show is that these weak ties also play an important role in small world search.</a:t>
            </a:r>
          </a:p>
          <a:p>
            <a:r>
              <a:rPr lang="en-US" sz="1200" b="0" i="0" u="none" strike="noStrike" kern="1200" baseline="0" dirty="0">
                <a:solidFill>
                  <a:schemeClr val="tx1"/>
                </a:solidFill>
                <a:latin typeface="+mn-lt"/>
                <a:ea typeface="+mn-ea"/>
                <a:cs typeface="+mn-cs"/>
              </a:rPr>
              <a:t>In balance with strong ties that exist within departments and close physical</a:t>
            </a:r>
          </a:p>
          <a:p>
            <a:r>
              <a:rPr lang="en-US" sz="1200" b="0" i="0" u="none" strike="noStrike" kern="1200" baseline="0" dirty="0">
                <a:solidFill>
                  <a:schemeClr val="tx1"/>
                </a:solidFill>
                <a:latin typeface="+mn-lt"/>
                <a:ea typeface="+mn-ea"/>
                <a:cs typeface="+mn-cs"/>
              </a:rPr>
              <a:t>proximity, they provide a social network structure favorable to search.” (Adamic and Adar 2005, p. 6)</a:t>
            </a:r>
          </a:p>
          <a:p>
            <a:r>
              <a:rPr lang="en-US" sz="1200" b="0" i="0" u="none" strike="noStrike" kern="1200" baseline="0" dirty="0">
                <a:solidFill>
                  <a:schemeClr val="tx1"/>
                </a:solidFill>
                <a:latin typeface="+mn-lt"/>
                <a:ea typeface="+mn-ea"/>
                <a:cs typeface="+mn-cs"/>
              </a:rPr>
              <a:t>Grey lines are email connections (to still capture weak ties), while black lines are organizational reporting hierarchy links. </a:t>
            </a:r>
            <a:endParaRPr lang="en-US" dirty="0"/>
          </a:p>
          <a:p>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8</a:t>
            </a:fld>
            <a:endParaRPr lang="en-US" dirty="0"/>
          </a:p>
        </p:txBody>
      </p:sp>
    </p:spTree>
    <p:extLst>
      <p:ext uri="{BB962C8B-B14F-4D97-AF65-F5344CB8AC3E}">
        <p14:creationId xmlns:p14="http://schemas.microsoft.com/office/powerpoint/2010/main" val="50281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58</a:t>
            </a:fld>
            <a:endParaRPr lang="en-US"/>
          </a:p>
        </p:txBody>
      </p:sp>
    </p:spTree>
    <p:extLst>
      <p:ext uri="{BB962C8B-B14F-4D97-AF65-F5344CB8AC3E}">
        <p14:creationId xmlns:p14="http://schemas.microsoft.com/office/powerpoint/2010/main" val="1970492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59</a:t>
            </a:fld>
            <a:endParaRPr lang="en-US"/>
          </a:p>
        </p:txBody>
      </p:sp>
    </p:spTree>
    <p:extLst>
      <p:ext uri="{BB962C8B-B14F-4D97-AF65-F5344CB8AC3E}">
        <p14:creationId xmlns:p14="http://schemas.microsoft.com/office/powerpoint/2010/main" val="80249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60</a:t>
            </a:fld>
            <a:endParaRPr lang="en-US"/>
          </a:p>
        </p:txBody>
      </p:sp>
    </p:spTree>
    <p:extLst>
      <p:ext uri="{BB962C8B-B14F-4D97-AF65-F5344CB8AC3E}">
        <p14:creationId xmlns:p14="http://schemas.microsoft.com/office/powerpoint/2010/main" val="310365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Rashmi Mariyappa :: IDS 564 :: Spring 2018</a:t>
            </a:r>
          </a:p>
          <a:p>
            <a:endParaRPr lang="en-US" dirty="0"/>
          </a:p>
        </p:txBody>
      </p:sp>
      <p:sp>
        <p:nvSpPr>
          <p:cNvPr id="4" name="Slide Number Placeholder 3"/>
          <p:cNvSpPr>
            <a:spLocks noGrp="1"/>
          </p:cNvSpPr>
          <p:nvPr>
            <p:ph type="sldNum" sz="quarter" idx="10"/>
          </p:nvPr>
        </p:nvSpPr>
        <p:spPr/>
        <p:txBody>
          <a:bodyPr/>
          <a:lstStyle/>
          <a:p>
            <a:fld id="{CAB37722-68D4-4917-B2A4-20422D42D301}" type="slidenum">
              <a:rPr lang="en-US" smtClean="0"/>
              <a:t>61</a:t>
            </a:fld>
            <a:endParaRPr lang="en-US"/>
          </a:p>
        </p:txBody>
      </p:sp>
    </p:spTree>
    <p:extLst>
      <p:ext uri="{BB962C8B-B14F-4D97-AF65-F5344CB8AC3E}">
        <p14:creationId xmlns:p14="http://schemas.microsoft.com/office/powerpoint/2010/main" val="336709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1.3. The network of loans among financial institutions can be used to analyze the roles</a:t>
            </a:r>
          </a:p>
          <a:p>
            <a:r>
              <a:rPr lang="en-US" sz="1200" b="0" i="0" u="none" strike="noStrike" kern="1200" baseline="0" dirty="0">
                <a:solidFill>
                  <a:schemeClr val="tx1"/>
                </a:solidFill>
                <a:latin typeface="+mn-lt"/>
                <a:ea typeface="+mn-ea"/>
                <a:cs typeface="+mn-cs"/>
              </a:rPr>
              <a:t>that different participants play in the financial system, and how the interactions among these</a:t>
            </a:r>
          </a:p>
          <a:p>
            <a:r>
              <a:rPr lang="en-US" sz="1200" b="0" i="0" u="none" strike="noStrike" kern="1200" baseline="0" dirty="0">
                <a:solidFill>
                  <a:schemeClr val="tx1"/>
                </a:solidFill>
                <a:latin typeface="+mn-lt"/>
                <a:ea typeface="+mn-ea"/>
                <a:cs typeface="+mn-cs"/>
              </a:rPr>
              <a:t>roles affect the health of individual participants and the system as a whole The network here</a:t>
            </a:r>
          </a:p>
          <a:p>
            <a:r>
              <a:rPr lang="en-US" sz="1200" b="0" i="0" u="none" strike="noStrike" kern="1200" baseline="0" dirty="0">
                <a:solidFill>
                  <a:schemeClr val="tx1"/>
                </a:solidFill>
                <a:latin typeface="+mn-lt"/>
                <a:ea typeface="+mn-ea"/>
                <a:cs typeface="+mn-cs"/>
              </a:rPr>
              <a:t>is annotated in a way that reveals its dense core, according to a scheme we will encounter in</a:t>
            </a:r>
          </a:p>
          <a:p>
            <a:r>
              <a:rPr lang="en-US" sz="1200" b="0" i="0" u="none" strike="noStrike" kern="1200" baseline="0" dirty="0">
                <a:solidFill>
                  <a:schemeClr val="tx1"/>
                </a:solidFill>
                <a:latin typeface="+mn-lt"/>
                <a:ea typeface="+mn-ea"/>
                <a:cs typeface="+mn-cs"/>
              </a:rPr>
              <a:t>Chapter 13. (Image from Bech and Atalay [49].)</a:t>
            </a:r>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11</a:t>
            </a:fld>
            <a:endParaRPr lang="en-US" dirty="0"/>
          </a:p>
        </p:txBody>
      </p:sp>
    </p:spTree>
    <p:extLst>
      <p:ext uri="{BB962C8B-B14F-4D97-AF65-F5344CB8AC3E}">
        <p14:creationId xmlns:p14="http://schemas.microsoft.com/office/powerpoint/2010/main" val="115101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1.9. In some settings, such as this map of Medieval trade routes, physical networks constrain the patterns of interaction, giving certain participants an intrinsic economic advantage based on their network position. Image from https://</a:t>
            </a:r>
            <a:r>
              <a:rPr lang="en-US" sz="1200" b="0" i="0" u="none" strike="noStrike" kern="1200" baseline="0" dirty="0" err="1">
                <a:solidFill>
                  <a:schemeClr val="tx1"/>
                </a:solidFill>
                <a:latin typeface="+mn-lt"/>
                <a:ea typeface="+mn-ea"/>
                <a:cs typeface="+mn-cs"/>
              </a:rPr>
              <a:t>commons.wikimedia.org</a:t>
            </a:r>
            <a:r>
              <a:rPr lang="en-US" sz="1200" b="0" i="0" u="none" strike="noStrike" kern="1200" baseline="0" dirty="0">
                <a:solidFill>
                  <a:schemeClr val="tx1"/>
                </a:solidFill>
                <a:latin typeface="+mn-lt"/>
                <a:ea typeface="+mn-ea"/>
                <a:cs typeface="+mn-cs"/>
              </a:rPr>
              <a:t>/wiki/</a:t>
            </a:r>
            <a:r>
              <a:rPr lang="en-US" sz="1200" b="0" i="0" u="none" strike="noStrike" kern="1200" baseline="0" dirty="0" err="1">
                <a:solidFill>
                  <a:schemeClr val="tx1"/>
                </a:solidFill>
                <a:latin typeface="+mn-lt"/>
                <a:ea typeface="+mn-ea"/>
                <a:cs typeface="+mn-cs"/>
              </a:rPr>
              <a:t>File:Late_Medieval_Trade_Routes.jp</a:t>
            </a:r>
            <a:r>
              <a:rPr lang="en-US" sz="1200" b="0" i="0" u="none" strike="noStrike" kern="1200" baseline="0" dirty="0">
                <a:solidFill>
                  <a:schemeClr val="tx1"/>
                </a:solidFill>
                <a:latin typeface="+mn-lt"/>
                <a:ea typeface="+mn-ea"/>
                <a:cs typeface="+mn-cs"/>
              </a:rPr>
              <a:t>; </a:t>
            </a:r>
            <a:r>
              <a:rPr lang="en-US" dirty="0"/>
              <a:t>(accessed Jan. 7,</a:t>
            </a:r>
            <a:r>
              <a:rPr lang="en-US" baseline="0" dirty="0"/>
              <a:t> 2016)</a:t>
            </a:r>
            <a:r>
              <a:rPr lang="en-US" sz="1200" b="0" i="0" u="none" strike="noStrike" kern="1200" baseline="0" dirty="0">
                <a:solidFill>
                  <a:schemeClr val="tx1"/>
                </a:solidFill>
                <a:latin typeface="+mn-lt"/>
                <a:ea typeface="+mn-ea"/>
                <a:cs typeface="+mn-cs"/>
              </a:rPr>
              <a:t>g)</a:t>
            </a:r>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12</a:t>
            </a:fld>
            <a:endParaRPr lang="en-US"/>
          </a:p>
        </p:txBody>
      </p:sp>
    </p:spTree>
    <p:extLst>
      <p:ext uri="{BB962C8B-B14F-4D97-AF65-F5344CB8AC3E}">
        <p14:creationId xmlns:p14="http://schemas.microsoft.com/office/powerpoint/2010/main" val="389705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
            </a:r>
            <a:r>
              <a:rPr lang="en-US" dirty="0" err="1"/>
              <a:t>personal.umich.edu</a:t>
            </a:r>
            <a:r>
              <a:rPr lang="en-US" dirty="0"/>
              <a:t>/~</a:t>
            </a:r>
            <a:r>
              <a:rPr lang="en-US" dirty="0" err="1"/>
              <a:t>ladamic</a:t>
            </a:r>
            <a:r>
              <a:rPr lang="en-US" dirty="0"/>
              <a:t>/presentations/ (accessed Jan. 7,</a:t>
            </a:r>
            <a:r>
              <a:rPr lang="en-US" baseline="0" dirty="0"/>
              <a:t> 2016)</a:t>
            </a:r>
          </a:p>
          <a:p>
            <a:endParaRPr lang="en-US" baseline="0" dirty="0"/>
          </a:p>
          <a:p>
            <a:r>
              <a:rPr lang="en-US" sz="1200" b="1" i="0" u="none" strike="noStrike" kern="1200" baseline="0" dirty="0">
                <a:solidFill>
                  <a:schemeClr val="tx1"/>
                </a:solidFill>
                <a:latin typeface="+mn-lt"/>
                <a:ea typeface="+mn-ea"/>
                <a:cs typeface="+mn-cs"/>
              </a:rPr>
              <a:t>Figure 1.4. </a:t>
            </a:r>
            <a:r>
              <a:rPr lang="en-US" sz="1200" b="0" i="0" u="none" strike="noStrike" kern="1200" baseline="0" dirty="0">
                <a:solidFill>
                  <a:schemeClr val="tx1"/>
                </a:solidFill>
                <a:latin typeface="+mn-lt"/>
                <a:ea typeface="+mn-ea"/>
                <a:cs typeface="+mn-cs"/>
              </a:rPr>
              <a:t>The links among Web pages can reveal densely-knit communities and prominent</a:t>
            </a:r>
          </a:p>
          <a:p>
            <a:r>
              <a:rPr lang="en-US" sz="1200" b="0" i="0" u="none" strike="noStrike" kern="1200" baseline="0" dirty="0">
                <a:solidFill>
                  <a:schemeClr val="tx1"/>
                </a:solidFill>
                <a:latin typeface="+mn-lt"/>
                <a:ea typeface="+mn-ea"/>
                <a:cs typeface="+mn-cs"/>
              </a:rPr>
              <a:t>sites. In this case, the network structure of political blogs prior to the 2004 U.S. Presidential</a:t>
            </a:r>
          </a:p>
          <a:p>
            <a:r>
              <a:rPr lang="en-US" sz="1200" b="0" i="0" u="none" strike="noStrike" kern="1200" baseline="0" dirty="0">
                <a:solidFill>
                  <a:schemeClr val="tx1"/>
                </a:solidFill>
                <a:latin typeface="+mn-lt"/>
                <a:ea typeface="+mn-ea"/>
                <a:cs typeface="+mn-cs"/>
              </a:rPr>
              <a:t>election reveals two natural and well-separated clusters [5]. (Image from http://</a:t>
            </a:r>
            <a:r>
              <a:rPr lang="en-US" sz="1200" b="0" i="0" u="none" strike="noStrike" kern="1200" baseline="0" dirty="0" err="1">
                <a:solidFill>
                  <a:schemeClr val="tx1"/>
                </a:solidFill>
                <a:latin typeface="+mn-lt"/>
                <a:ea typeface="+mn-ea"/>
                <a:cs typeface="+mn-cs"/>
              </a:rPr>
              <a:t>wwwpersonal</a:t>
            </a:r>
            <a:r>
              <a:rPr lang="en-US" sz="1200" b="0" i="0" u="none" strike="noStrike" kern="1200" baseline="0" dirty="0">
                <a:solidFill>
                  <a:schemeClr val="tx1"/>
                </a:solidFill>
                <a:latin typeface="+mn-lt"/>
                <a:ea typeface="+mn-ea"/>
                <a:cs typeface="+mn-cs"/>
              </a:rPr>
              <a:t>.</a:t>
            </a:r>
          </a:p>
          <a:p>
            <a:r>
              <a:rPr lang="en-US" sz="1200" b="0" i="0" u="none" strike="noStrike" kern="1200" baseline="0" dirty="0" err="1">
                <a:solidFill>
                  <a:schemeClr val="tx1"/>
                </a:solidFill>
                <a:latin typeface="+mn-lt"/>
                <a:ea typeface="+mn-ea"/>
                <a:cs typeface="+mn-cs"/>
              </a:rPr>
              <a:t>umich.edu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ladamic</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img</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politicalblogs.jpg</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14</a:t>
            </a:fld>
            <a:endParaRPr lang="en-US"/>
          </a:p>
        </p:txBody>
      </p:sp>
    </p:spTree>
    <p:extLst>
      <p:ext uri="{BB962C8B-B14F-4D97-AF65-F5344CB8AC3E}">
        <p14:creationId xmlns:p14="http://schemas.microsoft.com/office/powerpoint/2010/main" val="6521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adopters</a:t>
            </a:r>
            <a:r>
              <a:rPr lang="en-US" baseline="0" dirty="0"/>
              <a:t> are the red nodes.</a:t>
            </a:r>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18</a:t>
            </a:fld>
            <a:endParaRPr lang="en-US"/>
          </a:p>
        </p:txBody>
      </p:sp>
    </p:spTree>
    <p:extLst>
      <p:ext uri="{BB962C8B-B14F-4D97-AF65-F5344CB8AC3E}">
        <p14:creationId xmlns:p14="http://schemas.microsoft.com/office/powerpoint/2010/main" val="137101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 1.2 Three examples of the kinds of networks that are the topic of this review. (a) A visualization</a:t>
            </a:r>
          </a:p>
          <a:p>
            <a:r>
              <a:rPr lang="en-US" sz="1200" b="0" i="0" u="none" strike="noStrike" kern="1200" baseline="0" dirty="0">
                <a:solidFill>
                  <a:schemeClr val="tx1"/>
                </a:solidFill>
                <a:latin typeface="+mn-lt"/>
                <a:ea typeface="+mn-ea"/>
                <a:cs typeface="+mn-cs"/>
              </a:rPr>
              <a:t>of the network structure of the Internet at the level of “autonomous systems”—local groups</a:t>
            </a:r>
          </a:p>
          <a:p>
            <a:r>
              <a:rPr lang="en-US" sz="1200" b="0" i="0" u="none" strike="noStrike" kern="1200" baseline="0" dirty="0">
                <a:solidFill>
                  <a:schemeClr val="tx1"/>
                </a:solidFill>
                <a:latin typeface="+mn-lt"/>
                <a:ea typeface="+mn-ea"/>
                <a:cs typeface="+mn-cs"/>
              </a:rPr>
              <a:t>of computers each representing hundreds or thousands of machines. Picture by Hal Burch</a:t>
            </a:r>
          </a:p>
          <a:p>
            <a:r>
              <a:rPr lang="en-US" sz="1200" b="0" i="0" u="none" strike="noStrike" kern="1200" baseline="0" dirty="0">
                <a:solidFill>
                  <a:schemeClr val="tx1"/>
                </a:solidFill>
                <a:latin typeface="+mn-lt"/>
                <a:ea typeface="+mn-ea"/>
                <a:cs typeface="+mn-cs"/>
              </a:rPr>
              <a:t>and Bill Cheswick, courtesy of </a:t>
            </a:r>
            <a:r>
              <a:rPr lang="en-US" sz="1200" b="0" i="0" u="none" strike="noStrike" kern="1200" baseline="0" dirty="0" err="1">
                <a:solidFill>
                  <a:schemeClr val="tx1"/>
                </a:solidFill>
                <a:latin typeface="+mn-lt"/>
                <a:ea typeface="+mn-ea"/>
                <a:cs typeface="+mn-cs"/>
              </a:rPr>
              <a:t>Lumeta</a:t>
            </a:r>
            <a:r>
              <a:rPr lang="en-US" sz="1200" b="0" i="0" u="none" strike="noStrike" kern="1200" baseline="0" dirty="0">
                <a:solidFill>
                  <a:schemeClr val="tx1"/>
                </a:solidFill>
                <a:latin typeface="+mn-lt"/>
                <a:ea typeface="+mn-ea"/>
                <a:cs typeface="+mn-cs"/>
              </a:rPr>
              <a:t> Corporation. (b) A social network, in this case</a:t>
            </a:r>
          </a:p>
          <a:p>
            <a:r>
              <a:rPr lang="en-US" sz="1200" b="0" i="0" u="none" strike="noStrike" kern="1200" baseline="0" dirty="0">
                <a:solidFill>
                  <a:schemeClr val="tx1"/>
                </a:solidFill>
                <a:latin typeface="+mn-lt"/>
                <a:ea typeface="+mn-ea"/>
                <a:cs typeface="+mn-cs"/>
              </a:rPr>
              <a:t>of sexual contacts, redrawn from the HIV data of </a:t>
            </a:r>
            <a:r>
              <a:rPr lang="en-US" sz="1200" b="0" i="0" u="none" strike="noStrike" kern="1200" baseline="0" dirty="0" err="1">
                <a:solidFill>
                  <a:schemeClr val="tx1"/>
                </a:solidFill>
                <a:latin typeface="+mn-lt"/>
                <a:ea typeface="+mn-ea"/>
                <a:cs typeface="+mn-cs"/>
              </a:rPr>
              <a:t>Potterat</a:t>
            </a:r>
            <a:r>
              <a:rPr lang="en-US" sz="1200" b="0" i="0" u="none" strike="noStrike" kern="1200" baseline="0" dirty="0">
                <a:solidFill>
                  <a:schemeClr val="tx1"/>
                </a:solidFill>
                <a:latin typeface="+mn-lt"/>
                <a:ea typeface="+mn-ea"/>
                <a:cs typeface="+mn-cs"/>
              </a:rPr>
              <a:t> et al. [341]. (c) A food </a:t>
            </a:r>
            <a:r>
              <a:rPr lang="en-US" sz="1200" b="0" i="0" u="none" strike="noStrike" kern="1200" baseline="0" dirty="0" err="1">
                <a:solidFill>
                  <a:schemeClr val="tx1"/>
                </a:solidFill>
                <a:latin typeface="+mn-lt"/>
                <a:ea typeface="+mn-ea"/>
                <a:cs typeface="+mn-cs"/>
              </a:rPr>
              <a:t>webof</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predator-prey interactions between species in a freshwater lake [271]. Picture courtesy of</a:t>
            </a:r>
          </a:p>
          <a:p>
            <a:r>
              <a:rPr lang="en-US" sz="1200" b="0" i="0" u="none" strike="noStrike" kern="1200" baseline="0" dirty="0">
                <a:solidFill>
                  <a:schemeClr val="tx1"/>
                </a:solidFill>
                <a:latin typeface="+mn-lt"/>
                <a:ea typeface="+mn-ea"/>
                <a:cs typeface="+mn-cs"/>
              </a:rPr>
              <a:t>Richard Williams.</a:t>
            </a:r>
            <a:endParaRPr lang="en-US" dirty="0"/>
          </a:p>
        </p:txBody>
      </p:sp>
      <p:sp>
        <p:nvSpPr>
          <p:cNvPr id="4" name="Slide Number Placeholder 3"/>
          <p:cNvSpPr>
            <a:spLocks noGrp="1"/>
          </p:cNvSpPr>
          <p:nvPr>
            <p:ph type="sldNum" sz="quarter" idx="10"/>
          </p:nvPr>
        </p:nvSpPr>
        <p:spPr/>
        <p:txBody>
          <a:bodyPr/>
          <a:lstStyle/>
          <a:p>
            <a:fld id="{7499CE30-F1C3-3F4C-905B-A5B129615343}" type="slidenum">
              <a:rPr lang="en-US" smtClean="0"/>
              <a:t>19</a:t>
            </a:fld>
            <a:endParaRPr lang="en-US"/>
          </a:p>
        </p:txBody>
      </p:sp>
    </p:spTree>
    <p:extLst>
      <p:ext uri="{BB962C8B-B14F-4D97-AF65-F5344CB8AC3E}">
        <p14:creationId xmlns:p14="http://schemas.microsoft.com/office/powerpoint/2010/main" val="1718806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a:t>
            </a:r>
            <a:r>
              <a:rPr lang="en-US" sz="1200" dirty="0"/>
              <a:t>In this network each node represents a six-digit level NAICS industry codes. The weights of the nodes are proportional to their degree, and the weights of the edges are set to be equal. The color of the nodes represents a higher-level grouping of the industries based on a two-digit level NAICS industry codes. This visualization of the industry space shows how industries such as telecommunication and information industries that are expected to have higher complementarities with digital (IT) industries are located in the close proximity of those industries, where industries such as oil and gas extraction or mining industries are located further away in the network. The same applies for the large cluster of manufacturing industries in which industries such as semiconductor manufacturing or telecommunication equipment manufacturing are located close to IT industries, while chemical manufacturing or beverage manufacturing industries are located at the other end of the spectrum. </a:t>
            </a:r>
            <a:endParaRPr lang="en-US" dirty="0"/>
          </a:p>
        </p:txBody>
      </p:sp>
      <p:sp>
        <p:nvSpPr>
          <p:cNvPr id="4" name="Slide Number Placeholder 3"/>
          <p:cNvSpPr>
            <a:spLocks noGrp="1"/>
          </p:cNvSpPr>
          <p:nvPr>
            <p:ph type="sldNum" sz="quarter" idx="5"/>
          </p:nvPr>
        </p:nvSpPr>
        <p:spPr/>
        <p:txBody>
          <a:bodyPr/>
          <a:lstStyle/>
          <a:p>
            <a:fld id="{7499CE30-F1C3-3F4C-905B-A5B129615343}" type="slidenum">
              <a:rPr lang="en-US" smtClean="0"/>
              <a:t>21</a:t>
            </a:fld>
            <a:endParaRPr lang="en-US"/>
          </a:p>
        </p:txBody>
      </p:sp>
    </p:spTree>
    <p:extLst>
      <p:ext uri="{BB962C8B-B14F-4D97-AF65-F5344CB8AC3E}">
        <p14:creationId xmlns:p14="http://schemas.microsoft.com/office/powerpoint/2010/main" val="327247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1CE9B5-806B-874B-BABF-A36B57A9BB31}" type="datetime1">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248670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7A0EED-B76C-2C47-87C8-6CC6E73E60D3}" type="datetime1">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2540986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064A86-7E32-C84A-A5A8-CB982AE1FB36}" type="datetime1">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1299419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EF3BB-936D-C641-961D-0600C9C3C61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B44A7C6-6CAE-6649-A99D-83BB315BEDD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D2EDBE5-2E4A-AF43-99F3-EA375D2D33FC}"/>
              </a:ext>
            </a:extLst>
          </p:cNvPr>
          <p:cNvSpPr>
            <a:spLocks noGrp="1"/>
          </p:cNvSpPr>
          <p:nvPr>
            <p:ph type="dt" sz="half" idx="10"/>
          </p:nvPr>
        </p:nvSpPr>
        <p:spPr/>
        <p:txBody>
          <a:bodyPr/>
          <a:lstStyle/>
          <a:p>
            <a:fld id="{FB2DBE5C-9D24-2B40-B726-1FE3DA5B1731}" type="datetime1">
              <a:rPr lang="en-US" smtClean="0"/>
              <a:t>1/14/20</a:t>
            </a:fld>
            <a:endParaRPr lang="en-US"/>
          </a:p>
        </p:txBody>
      </p:sp>
      <p:sp>
        <p:nvSpPr>
          <p:cNvPr id="5" name="Footer Placeholder 4">
            <a:extLst>
              <a:ext uri="{FF2B5EF4-FFF2-40B4-BE49-F238E27FC236}">
                <a16:creationId xmlns:a16="http://schemas.microsoft.com/office/drawing/2014/main" xmlns="" id="{973DEAF5-DA74-A54B-BEDF-BF88A4241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98DC954-5726-C341-96BF-4AE1217B24B2}"/>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300662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0409D-5CBB-F94D-B9C9-34F5FD334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7E681E7-7B5B-5D4E-AECE-BBE18380B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7EA2E41-2602-5D43-AE63-09C67D28A8F1}"/>
              </a:ext>
            </a:extLst>
          </p:cNvPr>
          <p:cNvSpPr>
            <a:spLocks noGrp="1"/>
          </p:cNvSpPr>
          <p:nvPr>
            <p:ph type="dt" sz="half" idx="10"/>
          </p:nvPr>
        </p:nvSpPr>
        <p:spPr/>
        <p:txBody>
          <a:bodyPr/>
          <a:lstStyle/>
          <a:p>
            <a:fld id="{CE6E4C3F-E01B-F348-93C1-A8D0193A3B66}" type="datetime1">
              <a:rPr lang="en-US" smtClean="0"/>
              <a:t>1/14/20</a:t>
            </a:fld>
            <a:endParaRPr lang="en-US"/>
          </a:p>
        </p:txBody>
      </p:sp>
      <p:sp>
        <p:nvSpPr>
          <p:cNvPr id="5" name="Footer Placeholder 4">
            <a:extLst>
              <a:ext uri="{FF2B5EF4-FFF2-40B4-BE49-F238E27FC236}">
                <a16:creationId xmlns:a16="http://schemas.microsoft.com/office/drawing/2014/main" xmlns="" id="{A9B3575D-6019-0B40-BBA9-725B2DC4D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A1FCA5-38B8-D847-B700-F124BD3A9EAF}"/>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59725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1284F-0ED0-8648-A392-58A04509B9A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003C2A4-5F8E-2D4F-A716-68B3AB262DE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AE4D7B1-48E5-8747-B4C8-92658AFA4CE1}"/>
              </a:ext>
            </a:extLst>
          </p:cNvPr>
          <p:cNvSpPr>
            <a:spLocks noGrp="1"/>
          </p:cNvSpPr>
          <p:nvPr>
            <p:ph type="dt" sz="half" idx="10"/>
          </p:nvPr>
        </p:nvSpPr>
        <p:spPr/>
        <p:txBody>
          <a:bodyPr/>
          <a:lstStyle/>
          <a:p>
            <a:fld id="{6508CE53-7913-DF4D-B419-66FF17BBD97F}" type="datetime1">
              <a:rPr lang="en-US" smtClean="0"/>
              <a:t>1/14/20</a:t>
            </a:fld>
            <a:endParaRPr lang="en-US"/>
          </a:p>
        </p:txBody>
      </p:sp>
      <p:sp>
        <p:nvSpPr>
          <p:cNvPr id="5" name="Footer Placeholder 4">
            <a:extLst>
              <a:ext uri="{FF2B5EF4-FFF2-40B4-BE49-F238E27FC236}">
                <a16:creationId xmlns:a16="http://schemas.microsoft.com/office/drawing/2014/main" xmlns="" id="{62FB393C-40A1-1C4C-8335-2683BC777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E4F6316-6F56-0C4C-B894-06AEFB143095}"/>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883463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425B47-A632-F94A-9B4D-FC649C896A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1CDA3B5-B8D9-3146-8FF5-462693F7A2F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47283EB-F4A0-8041-8814-D3A9891A0ED0}"/>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277059D-6D1C-5046-9526-E76AD2288EE3}"/>
              </a:ext>
            </a:extLst>
          </p:cNvPr>
          <p:cNvSpPr>
            <a:spLocks noGrp="1"/>
          </p:cNvSpPr>
          <p:nvPr>
            <p:ph type="dt" sz="half" idx="10"/>
          </p:nvPr>
        </p:nvSpPr>
        <p:spPr/>
        <p:txBody>
          <a:bodyPr/>
          <a:lstStyle/>
          <a:p>
            <a:fld id="{AADAB633-1F8E-E345-B356-8C51C40F7620}" type="datetime1">
              <a:rPr lang="en-US" smtClean="0"/>
              <a:t>1/14/20</a:t>
            </a:fld>
            <a:endParaRPr lang="en-US"/>
          </a:p>
        </p:txBody>
      </p:sp>
      <p:sp>
        <p:nvSpPr>
          <p:cNvPr id="6" name="Footer Placeholder 5">
            <a:extLst>
              <a:ext uri="{FF2B5EF4-FFF2-40B4-BE49-F238E27FC236}">
                <a16:creationId xmlns:a16="http://schemas.microsoft.com/office/drawing/2014/main" xmlns="" id="{D8132825-EA5D-4644-8ECA-BF3C7327C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4D644B1-D760-8141-8ED3-F53F46B1D81D}"/>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1985317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6BF48-67B6-BE4F-8D56-0A964A4BC2F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5FDFD6D-2C7E-3447-BE5D-A0FFA639AFA0}"/>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B377FCE-8BDE-DD4B-8E9B-D13FC3760520}"/>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448EB33-33DC-524A-B62A-001C16477D5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E5FD5D0-B9BA-7341-95D6-A3142CD0B667}"/>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F56D0DA-5204-6047-A787-C08472AFA517}"/>
              </a:ext>
            </a:extLst>
          </p:cNvPr>
          <p:cNvSpPr>
            <a:spLocks noGrp="1"/>
          </p:cNvSpPr>
          <p:nvPr>
            <p:ph type="dt" sz="half" idx="10"/>
          </p:nvPr>
        </p:nvSpPr>
        <p:spPr/>
        <p:txBody>
          <a:bodyPr/>
          <a:lstStyle/>
          <a:p>
            <a:fld id="{EF3CAC94-7A73-884B-850D-7B5AE0FDC5C1}" type="datetime1">
              <a:rPr lang="en-US" smtClean="0"/>
              <a:t>1/14/20</a:t>
            </a:fld>
            <a:endParaRPr lang="en-US"/>
          </a:p>
        </p:txBody>
      </p:sp>
      <p:sp>
        <p:nvSpPr>
          <p:cNvPr id="8" name="Footer Placeholder 7">
            <a:extLst>
              <a:ext uri="{FF2B5EF4-FFF2-40B4-BE49-F238E27FC236}">
                <a16:creationId xmlns:a16="http://schemas.microsoft.com/office/drawing/2014/main" xmlns="" id="{1C0E6640-9B83-9747-B81C-634EF483D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3CA93C30-F627-D949-9319-843C2290CA01}"/>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916994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4286B8-DB5D-3246-BA56-3E557D82CE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53379B7-8732-1A47-866B-05E6CA8EC7BE}"/>
              </a:ext>
            </a:extLst>
          </p:cNvPr>
          <p:cNvSpPr>
            <a:spLocks noGrp="1"/>
          </p:cNvSpPr>
          <p:nvPr>
            <p:ph type="dt" sz="half" idx="10"/>
          </p:nvPr>
        </p:nvSpPr>
        <p:spPr/>
        <p:txBody>
          <a:bodyPr/>
          <a:lstStyle/>
          <a:p>
            <a:fld id="{0C2AA869-1622-184B-8BAF-74DEBE166D46}" type="datetime1">
              <a:rPr lang="en-US" smtClean="0"/>
              <a:t>1/14/20</a:t>
            </a:fld>
            <a:endParaRPr lang="en-US"/>
          </a:p>
        </p:txBody>
      </p:sp>
      <p:sp>
        <p:nvSpPr>
          <p:cNvPr id="4" name="Footer Placeholder 3">
            <a:extLst>
              <a:ext uri="{FF2B5EF4-FFF2-40B4-BE49-F238E27FC236}">
                <a16:creationId xmlns:a16="http://schemas.microsoft.com/office/drawing/2014/main" xmlns="" id="{BAA98277-6413-8148-8D77-7BCFC465CB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1A083FC-3EEA-5247-A066-67A65E72738C}"/>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4011048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FB422E-8261-814D-A0BF-19F5B4B20D0B}"/>
              </a:ext>
            </a:extLst>
          </p:cNvPr>
          <p:cNvSpPr>
            <a:spLocks noGrp="1"/>
          </p:cNvSpPr>
          <p:nvPr>
            <p:ph type="dt" sz="half" idx="10"/>
          </p:nvPr>
        </p:nvSpPr>
        <p:spPr/>
        <p:txBody>
          <a:bodyPr/>
          <a:lstStyle/>
          <a:p>
            <a:fld id="{2E81B1B0-069E-784F-A7A2-571915FEE727}" type="datetime1">
              <a:rPr lang="en-US" smtClean="0"/>
              <a:t>1/14/20</a:t>
            </a:fld>
            <a:endParaRPr lang="en-US"/>
          </a:p>
        </p:txBody>
      </p:sp>
      <p:sp>
        <p:nvSpPr>
          <p:cNvPr id="3" name="Footer Placeholder 2">
            <a:extLst>
              <a:ext uri="{FF2B5EF4-FFF2-40B4-BE49-F238E27FC236}">
                <a16:creationId xmlns:a16="http://schemas.microsoft.com/office/drawing/2014/main" xmlns="" id="{2FDB63F9-79C6-3A4D-83D5-315923498B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E418A6E-AA9D-764F-ACCA-DCCB77083E65}"/>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2240253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17D503-9E79-ED46-9E38-6014C674C7B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75FA160-25C3-4644-A8A7-F557AA93B4B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69121CF-FD50-E14F-963D-DFADD1D7033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65F03D6-7251-474E-B70D-BD3BB97B2712}"/>
              </a:ext>
            </a:extLst>
          </p:cNvPr>
          <p:cNvSpPr>
            <a:spLocks noGrp="1"/>
          </p:cNvSpPr>
          <p:nvPr>
            <p:ph type="dt" sz="half" idx="10"/>
          </p:nvPr>
        </p:nvSpPr>
        <p:spPr/>
        <p:txBody>
          <a:bodyPr/>
          <a:lstStyle/>
          <a:p>
            <a:fld id="{46F5AC51-324A-3C45-9BEC-C517D4A7E401}" type="datetime1">
              <a:rPr lang="en-US" smtClean="0"/>
              <a:t>1/14/20</a:t>
            </a:fld>
            <a:endParaRPr lang="en-US"/>
          </a:p>
        </p:txBody>
      </p:sp>
      <p:sp>
        <p:nvSpPr>
          <p:cNvPr id="6" name="Footer Placeholder 5">
            <a:extLst>
              <a:ext uri="{FF2B5EF4-FFF2-40B4-BE49-F238E27FC236}">
                <a16:creationId xmlns:a16="http://schemas.microsoft.com/office/drawing/2014/main" xmlns="" id="{F5E475D7-C990-FB4E-BC34-7B830A6FB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799E57-ED59-EA49-93AB-EEF617F65298}"/>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48424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FDD20-2258-9C41-ADEA-F529EC9D2276}" type="datetime1">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538959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3A6484-A8D4-A547-B76C-74E8AB514F0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D3F3386-C289-3243-95EB-87EB71F5512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B16B737-0805-CE48-B6D5-5F1F9D717A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B0BC61B-C88D-964C-A010-C8AAE83997C9}"/>
              </a:ext>
            </a:extLst>
          </p:cNvPr>
          <p:cNvSpPr>
            <a:spLocks noGrp="1"/>
          </p:cNvSpPr>
          <p:nvPr>
            <p:ph type="dt" sz="half" idx="10"/>
          </p:nvPr>
        </p:nvSpPr>
        <p:spPr/>
        <p:txBody>
          <a:bodyPr/>
          <a:lstStyle/>
          <a:p>
            <a:fld id="{295E385B-A3C5-A440-BDBD-C7114A67F0A6}" type="datetime1">
              <a:rPr lang="en-US" smtClean="0"/>
              <a:t>1/14/20</a:t>
            </a:fld>
            <a:endParaRPr lang="en-US"/>
          </a:p>
        </p:txBody>
      </p:sp>
      <p:sp>
        <p:nvSpPr>
          <p:cNvPr id="6" name="Footer Placeholder 5">
            <a:extLst>
              <a:ext uri="{FF2B5EF4-FFF2-40B4-BE49-F238E27FC236}">
                <a16:creationId xmlns:a16="http://schemas.microsoft.com/office/drawing/2014/main" xmlns="" id="{8BADAA02-67E0-2442-BB57-FAFFCA696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7C9F3F3-1CDB-E045-8BAD-179BB4C77C7F}"/>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3699920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1B4C60-68DB-E147-984A-C0F2D6458E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C8474C7-7074-D443-8716-49978C607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C7C85D0-C25C-754D-A7D9-717AF8E35418}"/>
              </a:ext>
            </a:extLst>
          </p:cNvPr>
          <p:cNvSpPr>
            <a:spLocks noGrp="1"/>
          </p:cNvSpPr>
          <p:nvPr>
            <p:ph type="dt" sz="half" idx="10"/>
          </p:nvPr>
        </p:nvSpPr>
        <p:spPr/>
        <p:txBody>
          <a:bodyPr/>
          <a:lstStyle/>
          <a:p>
            <a:fld id="{14C4AAC4-8B35-7A49-A78A-426A4F4DFC98}" type="datetime1">
              <a:rPr lang="en-US" smtClean="0"/>
              <a:t>1/14/20</a:t>
            </a:fld>
            <a:endParaRPr lang="en-US"/>
          </a:p>
        </p:txBody>
      </p:sp>
      <p:sp>
        <p:nvSpPr>
          <p:cNvPr id="5" name="Footer Placeholder 4">
            <a:extLst>
              <a:ext uri="{FF2B5EF4-FFF2-40B4-BE49-F238E27FC236}">
                <a16:creationId xmlns:a16="http://schemas.microsoft.com/office/drawing/2014/main" xmlns="" id="{AE446CEF-9476-5149-A6E0-2E3EB55E5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2914DD5-CDF6-9642-81E2-9F2F5A784BD1}"/>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2676996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8734C7D-9A4B-1041-97D0-2D006420DAA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3A286C7-914F-D447-8447-8CF80F20380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C9209C2-73F7-2E40-8B93-CDBCC1547774}"/>
              </a:ext>
            </a:extLst>
          </p:cNvPr>
          <p:cNvSpPr>
            <a:spLocks noGrp="1"/>
          </p:cNvSpPr>
          <p:nvPr>
            <p:ph type="dt" sz="half" idx="10"/>
          </p:nvPr>
        </p:nvSpPr>
        <p:spPr/>
        <p:txBody>
          <a:bodyPr/>
          <a:lstStyle/>
          <a:p>
            <a:fld id="{F54AF007-D98D-D649-9F70-12B3073A108E}" type="datetime1">
              <a:rPr lang="en-US" smtClean="0"/>
              <a:t>1/14/20</a:t>
            </a:fld>
            <a:endParaRPr lang="en-US"/>
          </a:p>
        </p:txBody>
      </p:sp>
      <p:sp>
        <p:nvSpPr>
          <p:cNvPr id="5" name="Footer Placeholder 4">
            <a:extLst>
              <a:ext uri="{FF2B5EF4-FFF2-40B4-BE49-F238E27FC236}">
                <a16:creationId xmlns:a16="http://schemas.microsoft.com/office/drawing/2014/main" xmlns="" id="{40946FD7-855D-364B-8A17-5BD448E7E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63BAA9A-4029-9444-9F1C-A0589BBC3CE8}"/>
              </a:ext>
            </a:extLst>
          </p:cNvPr>
          <p:cNvSpPr>
            <a:spLocks noGrp="1"/>
          </p:cNvSpPr>
          <p:nvPr>
            <p:ph type="sldNum" sz="quarter" idx="12"/>
          </p:nvPr>
        </p:nvSpPr>
        <p:spPr/>
        <p:txBody>
          <a:bodyPr/>
          <a:lstStyle/>
          <a:p>
            <a:fld id="{902274DC-ECB3-3047-997E-B81F52F33AEF}" type="slidenum">
              <a:rPr lang="en-US" smtClean="0"/>
              <a:t>‹#›</a:t>
            </a:fld>
            <a:endParaRPr lang="en-US"/>
          </a:p>
        </p:txBody>
      </p:sp>
    </p:spTree>
    <p:extLst>
      <p:ext uri="{BB962C8B-B14F-4D97-AF65-F5344CB8AC3E}">
        <p14:creationId xmlns:p14="http://schemas.microsoft.com/office/powerpoint/2010/main" val="370590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5A9C343-3D8A-844C-8939-F7F086E9F894}" type="datetime1">
              <a:rPr lang="en-US" smtClean="0"/>
              <a:t>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13" name="Straight Connector 12"/>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08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03DAB6A-DD2D-A847-84D3-0D15F18623AC}" type="datetime1">
              <a:rPr lang="en-US" smtClean="0"/>
              <a:t>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4029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7"/>
            <a:ext cx="58293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676126-79C2-8B40-9D03-4F3C99516134}" type="datetime1">
              <a:rPr lang="en-US" smtClean="0"/>
              <a:t>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98371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8BD860-D539-B449-BAA1-5273131E9704}" type="datetime1">
              <a:rPr lang="en-US" smtClean="0"/>
              <a:t>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63312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49316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C4D181-333C-7641-8FFE-EB4C83721946}" type="datetime1">
              <a:rPr lang="en-US" smtClean="0"/>
              <a:t>1/14/20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11231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F693B2-0DE8-8D40-B13D-09373222404F}" type="datetime1">
              <a:rPr lang="en-US" smtClean="0"/>
              <a:t>1/14/20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45887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E4B34-DA80-364A-A85F-9C09B4AE4703}" type="datetime1">
              <a:rPr lang="en-US" smtClean="0"/>
              <a:t>1/14/20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36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A355BA-D3AE-2B4F-8126-B34A0A4F1832}" type="datetime1">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2184600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109FE1B-3DD5-D34E-88C2-5ADD8456D1DD}" type="datetime1">
              <a:rPr lang="en-US" smtClean="0"/>
              <a:t>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184774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0719B0-BD85-1F4C-AA83-5FAEF603F367}" type="datetime1">
              <a:rPr lang="en-US" smtClean="0"/>
              <a:t>1/14/20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01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20EBA3-A28B-1141-8682-EB6539878061}" type="datetime1">
              <a:rPr lang="en-US" smtClean="0"/>
              <a:t>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27179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3D650-CF93-0D43-8E5C-FCAD177CFCE5}" type="datetime1">
              <a:rPr lang="en-US" smtClean="0"/>
              <a:t>1/14/20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6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B75A86-DF49-C845-8FDE-9223BD6BEF06}" type="datetime1">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112556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335C54-9F7D-B04B-9DD1-3E92A475C1E1}" type="datetime1">
              <a:rPr lang="en-US" smtClean="0"/>
              <a:t>1/14/20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310888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052A07-A33F-214E-BFD9-AF42D40EDAFB}" type="datetime1">
              <a:rPr lang="en-US" smtClean="0"/>
              <a:t>1/14/20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42782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9E5B28-4C74-BB45-8A85-11E5F75CDACD}" type="datetime1">
              <a:rPr lang="en-US" smtClean="0"/>
              <a:t>1/14/20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30186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598D09-11B6-B243-B6E0-711312DA8DA0}" type="datetime1">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111436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C04419-A5CF-EC4A-AEC7-33467F50D160}" type="datetime1">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EC0F5-9B71-2E43-B130-B5392EE8AA4D}" type="slidenum">
              <a:rPr lang="en-US" smtClean="0"/>
              <a:t>‹#›</a:t>
            </a:fld>
            <a:endParaRPr lang="en-US"/>
          </a:p>
        </p:txBody>
      </p:sp>
    </p:spTree>
    <p:extLst>
      <p:ext uri="{BB962C8B-B14F-4D97-AF65-F5344CB8AC3E}">
        <p14:creationId xmlns:p14="http://schemas.microsoft.com/office/powerpoint/2010/main" val="2619616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935A8-2FC3-9749-85CF-2EF60410C8ED}" type="datetime1">
              <a:rPr lang="en-US" smtClean="0"/>
              <a:t>1/14/20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EC0F5-9B71-2E43-B130-B5392EE8AA4D}" type="slidenum">
              <a:rPr lang="en-US" smtClean="0"/>
              <a:t>‹#›</a:t>
            </a:fld>
            <a:endParaRPr lang="en-US"/>
          </a:p>
        </p:txBody>
      </p:sp>
    </p:spTree>
    <p:extLst>
      <p:ext uri="{BB962C8B-B14F-4D97-AF65-F5344CB8AC3E}">
        <p14:creationId xmlns:p14="http://schemas.microsoft.com/office/powerpoint/2010/main" val="305161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F13469-D4A7-9842-B674-24335380545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4F46ECF-B334-2649-9EF3-C8C26A8E60C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7FAA68A-1F2A-2A49-9E62-5DE99AD90BC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66B76-8BC4-1F42-9C79-BC21CEF1641B}" type="datetime1">
              <a:rPr lang="en-US" smtClean="0"/>
              <a:t>1/14/20</a:t>
            </a:fld>
            <a:endParaRPr lang="en-US"/>
          </a:p>
        </p:txBody>
      </p:sp>
      <p:sp>
        <p:nvSpPr>
          <p:cNvPr id="5" name="Footer Placeholder 4">
            <a:extLst>
              <a:ext uri="{FF2B5EF4-FFF2-40B4-BE49-F238E27FC236}">
                <a16:creationId xmlns:a16="http://schemas.microsoft.com/office/drawing/2014/main" xmlns="" id="{CB22728C-20D3-5A47-9DFB-82C757FA5DD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5E8CAB4-B31F-F04A-B7B6-73FD17CA842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274DC-ECB3-3047-997E-B81F52F33AEF}" type="slidenum">
              <a:rPr lang="en-US" smtClean="0"/>
              <a:t>‹#›</a:t>
            </a:fld>
            <a:endParaRPr lang="en-US"/>
          </a:p>
        </p:txBody>
      </p:sp>
    </p:spTree>
    <p:extLst>
      <p:ext uri="{BB962C8B-B14F-4D97-AF65-F5344CB8AC3E}">
        <p14:creationId xmlns:p14="http://schemas.microsoft.com/office/powerpoint/2010/main" val="1816615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FCE8BD9-7CBC-0E46-A457-F9BD55119BF4}" type="datetime1">
              <a:rPr lang="en-US" smtClean="0"/>
              <a:t>1/14/20</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88150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hyperlink" Target="https://commons.wikimedia.org/wiki/File:Late_Medieval_Trade_Routes.jpg"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cs.stanford.edu/people/jure/pubs/viral-ec06.pdf"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IDS 564: Social Media and Network Analytics</a:t>
            </a:r>
          </a:p>
        </p:txBody>
      </p:sp>
      <p:sp>
        <p:nvSpPr>
          <p:cNvPr id="3" name="Subtitle 2"/>
          <p:cNvSpPr>
            <a:spLocks noGrp="1"/>
          </p:cNvSpPr>
          <p:nvPr>
            <p:ph type="subTitle" idx="1"/>
          </p:nvPr>
        </p:nvSpPr>
        <p:spPr/>
        <p:txBody>
          <a:bodyPr>
            <a:normAutofit/>
          </a:bodyPr>
          <a:lstStyle/>
          <a:p>
            <a:r>
              <a:rPr lang="en-US" sz="2000" dirty="0"/>
              <a:t>Dr. Ali Tafti </a:t>
            </a:r>
          </a:p>
          <a:p>
            <a:r>
              <a:rPr lang="en-US" sz="2000" dirty="0"/>
              <a:t>session 1: January 14, 2020</a:t>
            </a:r>
          </a:p>
        </p:txBody>
      </p:sp>
      <p:sp>
        <p:nvSpPr>
          <p:cNvPr id="6" name="Slide Number Placeholder 5">
            <a:extLst>
              <a:ext uri="{FF2B5EF4-FFF2-40B4-BE49-F238E27FC236}">
                <a16:creationId xmlns:a16="http://schemas.microsoft.com/office/drawing/2014/main" xmlns="" id="{0691109A-06F0-6E4D-B8D8-71DE0B6E38D5}"/>
              </a:ext>
            </a:extLst>
          </p:cNvPr>
          <p:cNvSpPr>
            <a:spLocks noGrp="1"/>
          </p:cNvSpPr>
          <p:nvPr>
            <p:ph type="sldNum" sz="quarter" idx="12"/>
          </p:nvPr>
        </p:nvSpPr>
        <p:spPr/>
        <p:txBody>
          <a:bodyPr/>
          <a:lstStyle/>
          <a:p>
            <a:fld id="{2CBEC0F5-9B71-2E43-B130-B5392EE8AA4D}" type="slidenum">
              <a:rPr lang="en-US" smtClean="0"/>
              <a:t>1</a:t>
            </a:fld>
            <a:endParaRPr lang="en-US"/>
          </a:p>
        </p:txBody>
      </p:sp>
    </p:spTree>
    <p:extLst>
      <p:ext uri="{BB962C8B-B14F-4D97-AF65-F5344CB8AC3E}">
        <p14:creationId xmlns:p14="http://schemas.microsoft.com/office/powerpoint/2010/main" val="266462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747" y="6363203"/>
            <a:ext cx="3005450" cy="338554"/>
          </a:xfrm>
          <a:prstGeom prst="rect">
            <a:avLst/>
          </a:prstGeom>
        </p:spPr>
        <p:txBody>
          <a:bodyPr wrap="none">
            <a:spAutoFit/>
          </a:bodyPr>
          <a:lstStyle/>
          <a:p>
            <a:r>
              <a:rPr lang="en-US" sz="1600" b="1" dirty="0"/>
              <a:t>Easley and Kleinberg (2010, p.10)</a:t>
            </a:r>
            <a:endParaRPr lang="en-US" sz="1600" dirty="0"/>
          </a:p>
        </p:txBody>
      </p:sp>
      <p:pic>
        <p:nvPicPr>
          <p:cNvPr id="6" name="Picture 5"/>
          <p:cNvPicPr>
            <a:picLocks noChangeAspect="1"/>
          </p:cNvPicPr>
          <p:nvPr/>
        </p:nvPicPr>
        <p:blipFill>
          <a:blip r:embed="rId2"/>
          <a:stretch>
            <a:fillRect/>
          </a:stretch>
        </p:blipFill>
        <p:spPr>
          <a:xfrm>
            <a:off x="222747" y="256044"/>
            <a:ext cx="8464053" cy="6243484"/>
          </a:xfrm>
          <a:prstGeom prst="rect">
            <a:avLst/>
          </a:prstGeom>
        </p:spPr>
      </p:pic>
      <p:sp>
        <p:nvSpPr>
          <p:cNvPr id="2" name="Slide Number Placeholder 1">
            <a:extLst>
              <a:ext uri="{FF2B5EF4-FFF2-40B4-BE49-F238E27FC236}">
                <a16:creationId xmlns:a16="http://schemas.microsoft.com/office/drawing/2014/main" xmlns="" id="{8001B626-C55A-C04B-B313-90118CFFF253}"/>
              </a:ext>
            </a:extLst>
          </p:cNvPr>
          <p:cNvSpPr>
            <a:spLocks noGrp="1"/>
          </p:cNvSpPr>
          <p:nvPr>
            <p:ph type="sldNum" sz="quarter" idx="12"/>
          </p:nvPr>
        </p:nvSpPr>
        <p:spPr/>
        <p:txBody>
          <a:bodyPr/>
          <a:lstStyle/>
          <a:p>
            <a:fld id="{2CBEC0F5-9B71-2E43-B130-B5392EE8AA4D}" type="slidenum">
              <a:rPr lang="en-US" smtClean="0"/>
              <a:t>10</a:t>
            </a:fld>
            <a:endParaRPr lang="en-US"/>
          </a:p>
        </p:txBody>
      </p:sp>
    </p:spTree>
    <p:extLst>
      <p:ext uri="{BB962C8B-B14F-4D97-AF65-F5344CB8AC3E}">
        <p14:creationId xmlns:p14="http://schemas.microsoft.com/office/powerpoint/2010/main" val="371562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6488668"/>
            <a:ext cx="3241054" cy="369332"/>
          </a:xfrm>
          <a:prstGeom prst="rect">
            <a:avLst/>
          </a:prstGeom>
        </p:spPr>
        <p:txBody>
          <a:bodyPr wrap="none">
            <a:spAutoFit/>
          </a:bodyPr>
          <a:lstStyle/>
          <a:p>
            <a:r>
              <a:rPr lang="en-US" b="1" dirty="0"/>
              <a:t>Easley and Kleinberg (2010, p.3)</a:t>
            </a:r>
            <a:endParaRPr lang="en-US" dirty="0"/>
          </a:p>
        </p:txBody>
      </p:sp>
      <p:pic>
        <p:nvPicPr>
          <p:cNvPr id="6" name="Picture 5"/>
          <p:cNvPicPr>
            <a:picLocks noChangeAspect="1"/>
          </p:cNvPicPr>
          <p:nvPr/>
        </p:nvPicPr>
        <p:blipFill>
          <a:blip r:embed="rId3"/>
          <a:stretch>
            <a:fillRect/>
          </a:stretch>
        </p:blipFill>
        <p:spPr>
          <a:xfrm>
            <a:off x="76974" y="-343676"/>
            <a:ext cx="9054000" cy="6858000"/>
          </a:xfrm>
          <a:prstGeom prst="rect">
            <a:avLst/>
          </a:prstGeom>
        </p:spPr>
      </p:pic>
      <p:sp>
        <p:nvSpPr>
          <p:cNvPr id="2" name="Slide Number Placeholder 1">
            <a:extLst>
              <a:ext uri="{FF2B5EF4-FFF2-40B4-BE49-F238E27FC236}">
                <a16:creationId xmlns:a16="http://schemas.microsoft.com/office/drawing/2014/main" xmlns="" id="{A604B5BF-0403-684F-8A2C-5E08953DB30D}"/>
              </a:ext>
            </a:extLst>
          </p:cNvPr>
          <p:cNvSpPr>
            <a:spLocks noGrp="1"/>
          </p:cNvSpPr>
          <p:nvPr>
            <p:ph type="sldNum" sz="quarter" idx="12"/>
          </p:nvPr>
        </p:nvSpPr>
        <p:spPr/>
        <p:txBody>
          <a:bodyPr/>
          <a:lstStyle/>
          <a:p>
            <a:fld id="{2CBEC0F5-9B71-2E43-B130-B5392EE8AA4D}" type="slidenum">
              <a:rPr lang="en-US" smtClean="0"/>
              <a:t>11</a:t>
            </a:fld>
            <a:endParaRPr lang="en-US"/>
          </a:p>
        </p:txBody>
      </p:sp>
    </p:spTree>
    <p:extLst>
      <p:ext uri="{BB962C8B-B14F-4D97-AF65-F5344CB8AC3E}">
        <p14:creationId xmlns:p14="http://schemas.microsoft.com/office/powerpoint/2010/main" val="1456201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_Medieval_Trade_Rou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88"/>
            <a:ext cx="9144000" cy="5831578"/>
          </a:xfrm>
          <a:prstGeom prst="rect">
            <a:avLst/>
          </a:prstGeom>
        </p:spPr>
      </p:pic>
      <p:sp>
        <p:nvSpPr>
          <p:cNvPr id="4" name="Rectangle 3"/>
          <p:cNvSpPr/>
          <p:nvPr/>
        </p:nvSpPr>
        <p:spPr>
          <a:xfrm>
            <a:off x="193387" y="6080506"/>
            <a:ext cx="8445346" cy="338554"/>
          </a:xfrm>
          <a:prstGeom prst="rect">
            <a:avLst/>
          </a:prstGeom>
        </p:spPr>
        <p:txBody>
          <a:bodyPr wrap="square">
            <a:spAutoFit/>
          </a:bodyPr>
          <a:lstStyle/>
          <a:p>
            <a:r>
              <a:rPr lang="en-US" sz="1600" dirty="0">
                <a:hlinkClick r:id="rId4"/>
              </a:rPr>
              <a:t>https://commons.wikimedia.org/wiki/File:Late_Medieval_Trade_Routes.jpg</a:t>
            </a:r>
            <a:r>
              <a:rPr lang="en-US" sz="1600" dirty="0"/>
              <a:t> (accessed Jan. 7,</a:t>
            </a:r>
            <a:r>
              <a:rPr lang="en-US" sz="1600" baseline="0" dirty="0"/>
              <a:t> 2016)</a:t>
            </a:r>
            <a:endParaRPr lang="en-US" sz="1600" dirty="0"/>
          </a:p>
        </p:txBody>
      </p:sp>
      <p:sp>
        <p:nvSpPr>
          <p:cNvPr id="6" name="Rectangle 5"/>
          <p:cNvSpPr/>
          <p:nvPr/>
        </p:nvSpPr>
        <p:spPr>
          <a:xfrm>
            <a:off x="5050475" y="6519446"/>
            <a:ext cx="3005450" cy="338554"/>
          </a:xfrm>
          <a:prstGeom prst="rect">
            <a:avLst/>
          </a:prstGeom>
        </p:spPr>
        <p:txBody>
          <a:bodyPr wrap="none">
            <a:spAutoFit/>
          </a:bodyPr>
          <a:lstStyle/>
          <a:p>
            <a:r>
              <a:rPr lang="en-US" sz="1600" b="1" dirty="0"/>
              <a:t>Easley and Kleinberg (2010, p.11)</a:t>
            </a:r>
            <a:endParaRPr lang="en-US" sz="1600" dirty="0"/>
          </a:p>
        </p:txBody>
      </p:sp>
      <p:sp>
        <p:nvSpPr>
          <p:cNvPr id="7" name="Slide Number Placeholder 6">
            <a:extLst>
              <a:ext uri="{FF2B5EF4-FFF2-40B4-BE49-F238E27FC236}">
                <a16:creationId xmlns:a16="http://schemas.microsoft.com/office/drawing/2014/main" xmlns="" id="{786D5618-22FB-9F47-86BC-C0F9BE6F303B}"/>
              </a:ext>
            </a:extLst>
          </p:cNvPr>
          <p:cNvSpPr>
            <a:spLocks noGrp="1"/>
          </p:cNvSpPr>
          <p:nvPr>
            <p:ph type="sldNum" sz="quarter" idx="12"/>
          </p:nvPr>
        </p:nvSpPr>
        <p:spPr/>
        <p:txBody>
          <a:bodyPr/>
          <a:lstStyle/>
          <a:p>
            <a:fld id="{2CBEC0F5-9B71-2E43-B130-B5392EE8AA4D}" type="slidenum">
              <a:rPr lang="en-US" smtClean="0"/>
              <a:t>12</a:t>
            </a:fld>
            <a:endParaRPr lang="en-US"/>
          </a:p>
        </p:txBody>
      </p:sp>
    </p:spTree>
    <p:extLst>
      <p:ext uri="{BB962C8B-B14F-4D97-AF65-F5344CB8AC3E}">
        <p14:creationId xmlns:p14="http://schemas.microsoft.com/office/powerpoint/2010/main" val="54789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Information networks</a:t>
            </a:r>
          </a:p>
        </p:txBody>
      </p:sp>
      <p:sp>
        <p:nvSpPr>
          <p:cNvPr id="6" name="Content Placeholder 5"/>
          <p:cNvSpPr>
            <a:spLocks noGrp="1"/>
          </p:cNvSpPr>
          <p:nvPr>
            <p:ph idx="1"/>
          </p:nvPr>
        </p:nvSpPr>
        <p:spPr/>
        <p:txBody>
          <a:bodyPr>
            <a:normAutofit/>
          </a:bodyPr>
          <a:lstStyle/>
          <a:p>
            <a:r>
              <a:rPr lang="en-US" sz="2000" dirty="0"/>
              <a:t>Online information has a fundamental network structure (e.g. political blogs)</a:t>
            </a:r>
          </a:p>
          <a:p>
            <a:endParaRPr lang="en-US" sz="2000" dirty="0"/>
          </a:p>
          <a:p>
            <a:r>
              <a:rPr lang="en-US" sz="2000" dirty="0"/>
              <a:t>Google’s PageRank algorithm</a:t>
            </a:r>
          </a:p>
          <a:p>
            <a:pPr lvl="1"/>
            <a:r>
              <a:rPr lang="en-US" sz="1600" dirty="0"/>
              <a:t>Prominence is based on receiving links from other prominent pages  (an elegant mathematical formulation resolves the circularity of this definition: Eigenvector centrality)</a:t>
            </a:r>
          </a:p>
          <a:p>
            <a:pPr lvl="1"/>
            <a:endParaRPr lang="en-US" sz="1600" dirty="0"/>
          </a:p>
          <a:p>
            <a:pPr marL="0" indent="0">
              <a:buNone/>
            </a:pPr>
            <a:r>
              <a:rPr lang="en-US" sz="2000" dirty="0"/>
              <a:t> </a:t>
            </a:r>
            <a:endParaRPr lang="en-US" sz="1600" dirty="0"/>
          </a:p>
          <a:p>
            <a:pPr marL="0" indent="0">
              <a:buNone/>
            </a:pPr>
            <a:endParaRPr lang="en-US" sz="2000" dirty="0"/>
          </a:p>
        </p:txBody>
      </p:sp>
      <p:sp>
        <p:nvSpPr>
          <p:cNvPr id="3" name="Slide Number Placeholder 2">
            <a:extLst>
              <a:ext uri="{FF2B5EF4-FFF2-40B4-BE49-F238E27FC236}">
                <a16:creationId xmlns:a16="http://schemas.microsoft.com/office/drawing/2014/main" xmlns="" id="{C797A67E-5583-884F-8BB6-74EB6B728F5D}"/>
              </a:ext>
            </a:extLst>
          </p:cNvPr>
          <p:cNvSpPr>
            <a:spLocks noGrp="1"/>
          </p:cNvSpPr>
          <p:nvPr>
            <p:ph type="sldNum" sz="quarter" idx="12"/>
          </p:nvPr>
        </p:nvSpPr>
        <p:spPr/>
        <p:txBody>
          <a:bodyPr/>
          <a:lstStyle/>
          <a:p>
            <a:fld id="{2CBEC0F5-9B71-2E43-B130-B5392EE8AA4D}" type="slidenum">
              <a:rPr lang="en-US" smtClean="0"/>
              <a:t>13</a:t>
            </a:fld>
            <a:endParaRPr lang="en-US"/>
          </a:p>
        </p:txBody>
      </p:sp>
    </p:spTree>
    <p:extLst>
      <p:ext uri="{BB962C8B-B14F-4D97-AF65-F5344CB8AC3E}">
        <p14:creationId xmlns:p14="http://schemas.microsoft.com/office/powerpoint/2010/main" val="122088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Rectangle 20"/>
          <p:cNvSpPr>
            <a:spLocks noChangeArrowheads="1"/>
          </p:cNvSpPr>
          <p:nvPr/>
        </p:nvSpPr>
        <p:spPr bwMode="auto">
          <a:xfrm>
            <a:off x="8077200" y="6096000"/>
            <a:ext cx="1066800" cy="762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069" name="Picture 21" descr="hp"/>
          <p:cNvPicPr>
            <a:picLocks noChangeAspect="1" noChangeArrowheads="1"/>
          </p:cNvPicPr>
          <p:nvPr/>
        </p:nvPicPr>
        <p:blipFill>
          <a:blip r:embed="rId3">
            <a:extLst>
              <a:ext uri="{28A0092B-C50C-407E-A947-70E740481C1C}">
                <a14:useLocalDpi xmlns:a14="http://schemas.microsoft.com/office/drawing/2010/main" val="0"/>
              </a:ext>
            </a:extLst>
          </a:blip>
          <a:srcRect b="5333"/>
          <a:stretch>
            <a:fillRect/>
          </a:stretch>
        </p:blipFill>
        <p:spPr bwMode="auto">
          <a:xfrm>
            <a:off x="228600" y="6096000"/>
            <a:ext cx="773113" cy="498475"/>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2"/>
          <p:cNvSpPr>
            <a:spLocks noChangeArrowheads="1"/>
          </p:cNvSpPr>
          <p:nvPr/>
        </p:nvSpPr>
        <p:spPr bwMode="auto">
          <a:xfrm>
            <a:off x="1676400" y="5502274"/>
            <a:ext cx="7467600" cy="145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Aft>
                <a:spcPct val="20000"/>
              </a:spcAft>
            </a:pPr>
            <a:r>
              <a:rPr lang="en-US" sz="1400" b="1" dirty="0"/>
              <a:t>Lada Adamic, HP Labs, Palo Alto, CA</a:t>
            </a:r>
          </a:p>
          <a:p>
            <a:r>
              <a:rPr lang="en-US" sz="1400" b="1" dirty="0"/>
              <a:t>joint work with Natalie Glance @ </a:t>
            </a:r>
            <a:r>
              <a:rPr lang="en-US" sz="1400" b="1" dirty="0" err="1"/>
              <a:t>Intelliseek</a:t>
            </a:r>
            <a:endParaRPr lang="en-US" sz="1400" b="1" dirty="0"/>
          </a:p>
          <a:p>
            <a:r>
              <a:rPr lang="en-US" sz="1400" dirty="0"/>
              <a:t>http://www-</a:t>
            </a:r>
            <a:r>
              <a:rPr lang="en-US" sz="1400" dirty="0" err="1"/>
              <a:t>personal.umich.edu</a:t>
            </a:r>
            <a:r>
              <a:rPr lang="en-US" sz="1400" dirty="0"/>
              <a:t>/~</a:t>
            </a:r>
            <a:r>
              <a:rPr lang="en-US" sz="1400" dirty="0" err="1"/>
              <a:t>ladamic</a:t>
            </a:r>
            <a:r>
              <a:rPr lang="en-US" sz="1400" dirty="0"/>
              <a:t>/presentations/ (accessed Jan. 7,</a:t>
            </a:r>
            <a:r>
              <a:rPr lang="en-US" sz="1400" baseline="0" dirty="0"/>
              <a:t> 2016)</a:t>
            </a:r>
            <a:endParaRPr lang="en-US" sz="1400" dirty="0"/>
          </a:p>
          <a:p>
            <a:endParaRPr lang="en-US" sz="2000" b="1" dirty="0"/>
          </a:p>
          <a:p>
            <a:endParaRPr lang="en-US" sz="2400" b="1" dirty="0"/>
          </a:p>
        </p:txBody>
      </p:sp>
      <p:pic>
        <p:nvPicPr>
          <p:cNvPr id="2071"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4000"/>
            <a:ext cx="56673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73" name="Text Box 25"/>
          <p:cNvSpPr txBox="1">
            <a:spLocks noChangeArrowheads="1"/>
          </p:cNvSpPr>
          <p:nvPr/>
        </p:nvSpPr>
        <p:spPr bwMode="auto">
          <a:xfrm>
            <a:off x="1219200" y="457200"/>
            <a:ext cx="6664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400"/>
              <a:t>The political blogosphere and the 2004 election:</a:t>
            </a:r>
          </a:p>
          <a:p>
            <a:pPr algn="ctr"/>
            <a:r>
              <a:rPr lang="en-US" sz="2400"/>
              <a:t>Divided they blog</a:t>
            </a:r>
          </a:p>
        </p:txBody>
      </p:sp>
      <p:sp>
        <p:nvSpPr>
          <p:cNvPr id="4" name="Slide Number Placeholder 3">
            <a:extLst>
              <a:ext uri="{FF2B5EF4-FFF2-40B4-BE49-F238E27FC236}">
                <a16:creationId xmlns:a16="http://schemas.microsoft.com/office/drawing/2014/main" xmlns="" id="{9FF9AD16-1EA9-5E4E-9299-DA093B599511}"/>
              </a:ext>
            </a:extLst>
          </p:cNvPr>
          <p:cNvSpPr>
            <a:spLocks noGrp="1"/>
          </p:cNvSpPr>
          <p:nvPr>
            <p:ph type="sldNum" sz="quarter" idx="12"/>
          </p:nvPr>
        </p:nvSpPr>
        <p:spPr/>
        <p:txBody>
          <a:bodyPr/>
          <a:lstStyle/>
          <a:p>
            <a:fld id="{2CBEC0F5-9B71-2E43-B130-B5392EE8AA4D}" type="slidenum">
              <a:rPr lang="en-US" smtClean="0"/>
              <a:t>14</a:t>
            </a:fld>
            <a:endParaRPr lang="en-US"/>
          </a:p>
        </p:txBody>
      </p:sp>
    </p:spTree>
    <p:extLst>
      <p:ext uri="{BB962C8B-B14F-4D97-AF65-F5344CB8AC3E}">
        <p14:creationId xmlns:p14="http://schemas.microsoft.com/office/powerpoint/2010/main" val="3878149110"/>
      </p:ext>
    </p:extLst>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US" sz="4000" dirty="0"/>
              <a:t>Network dynamics: Population effects</a:t>
            </a:r>
            <a:endParaRPr lang="en-US" dirty="0"/>
          </a:p>
        </p:txBody>
      </p:sp>
      <p:sp>
        <p:nvSpPr>
          <p:cNvPr id="6" name="Content Placeholder 5"/>
          <p:cNvSpPr>
            <a:spLocks noGrp="1"/>
          </p:cNvSpPr>
          <p:nvPr>
            <p:ph idx="1"/>
          </p:nvPr>
        </p:nvSpPr>
        <p:spPr/>
        <p:txBody>
          <a:bodyPr>
            <a:normAutofit/>
          </a:bodyPr>
          <a:lstStyle/>
          <a:p>
            <a:pPr marL="400050">
              <a:buFont typeface="+mj-lt"/>
              <a:buAutoNum type="arabicPlain"/>
            </a:pPr>
            <a:r>
              <a:rPr lang="en-US" sz="2000" dirty="0"/>
              <a:t>Network influence, and tendency to conform</a:t>
            </a:r>
          </a:p>
          <a:p>
            <a:pPr marL="400050">
              <a:buFont typeface="+mj-lt"/>
              <a:buAutoNum type="arabicPlain"/>
            </a:pPr>
            <a:endParaRPr lang="en-US" sz="2000" dirty="0"/>
          </a:p>
          <a:p>
            <a:pPr marL="400050">
              <a:buFont typeface="+mj-lt"/>
              <a:buAutoNum type="arabicPlain"/>
            </a:pPr>
            <a:r>
              <a:rPr lang="en-US" sz="2000" dirty="0"/>
              <a:t>What others do conveys </a:t>
            </a:r>
            <a:r>
              <a:rPr lang="en-US" sz="2000" i="1" dirty="0"/>
              <a:t>information</a:t>
            </a:r>
          </a:p>
          <a:p>
            <a:pPr marL="57150" indent="0">
              <a:buNone/>
            </a:pPr>
            <a:endParaRPr lang="en-US" sz="2000" dirty="0"/>
          </a:p>
          <a:p>
            <a:pPr marL="400050">
              <a:buFont typeface="+mj-lt"/>
              <a:buAutoNum type="arabicPlain"/>
            </a:pPr>
            <a:endParaRPr lang="en-US" sz="2000" dirty="0"/>
          </a:p>
          <a:p>
            <a:pPr marL="400050">
              <a:buFont typeface="+mj-lt"/>
              <a:buAutoNum type="arabicPlain"/>
            </a:pPr>
            <a:endParaRPr lang="en-US" sz="2000" dirty="0"/>
          </a:p>
          <a:p>
            <a:endParaRPr lang="en-US" sz="2000" dirty="0"/>
          </a:p>
          <a:p>
            <a:pPr marL="0" indent="0">
              <a:buNone/>
            </a:pPr>
            <a:r>
              <a:rPr lang="en-US" sz="2000" dirty="0"/>
              <a:t> </a:t>
            </a:r>
            <a:endParaRPr lang="en-US" sz="1600" dirty="0"/>
          </a:p>
          <a:p>
            <a:pPr marL="0" indent="0">
              <a:buNone/>
            </a:pPr>
            <a:endParaRPr lang="en-US" sz="2000" dirty="0"/>
          </a:p>
        </p:txBody>
      </p:sp>
      <p:sp>
        <p:nvSpPr>
          <p:cNvPr id="3" name="Slide Number Placeholder 2">
            <a:extLst>
              <a:ext uri="{FF2B5EF4-FFF2-40B4-BE49-F238E27FC236}">
                <a16:creationId xmlns:a16="http://schemas.microsoft.com/office/drawing/2014/main" xmlns="" id="{4E584D7C-38BB-D544-9819-79FDA4877CB1}"/>
              </a:ext>
            </a:extLst>
          </p:cNvPr>
          <p:cNvSpPr>
            <a:spLocks noGrp="1"/>
          </p:cNvSpPr>
          <p:nvPr>
            <p:ph type="sldNum" sz="quarter" idx="12"/>
          </p:nvPr>
        </p:nvSpPr>
        <p:spPr/>
        <p:txBody>
          <a:bodyPr/>
          <a:lstStyle/>
          <a:p>
            <a:fld id="{2CBEC0F5-9B71-2E43-B130-B5392EE8AA4D}" type="slidenum">
              <a:rPr lang="en-US" smtClean="0"/>
              <a:t>15</a:t>
            </a:fld>
            <a:endParaRPr lang="en-US"/>
          </a:p>
        </p:txBody>
      </p:sp>
    </p:spTree>
    <p:extLst>
      <p:ext uri="{BB962C8B-B14F-4D97-AF65-F5344CB8AC3E}">
        <p14:creationId xmlns:p14="http://schemas.microsoft.com/office/powerpoint/2010/main" val="141798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5134"/>
            <a:ext cx="9144000" cy="5393159"/>
          </a:xfrm>
          <a:prstGeom prst="rect">
            <a:avLst/>
          </a:prstGeom>
        </p:spPr>
      </p:pic>
      <p:sp>
        <p:nvSpPr>
          <p:cNvPr id="3" name="Rectangle 2"/>
          <p:cNvSpPr/>
          <p:nvPr/>
        </p:nvSpPr>
        <p:spPr>
          <a:xfrm>
            <a:off x="457200" y="6488668"/>
            <a:ext cx="3672963" cy="369332"/>
          </a:xfrm>
          <a:prstGeom prst="rect">
            <a:avLst/>
          </a:prstGeom>
        </p:spPr>
        <p:txBody>
          <a:bodyPr wrap="none">
            <a:spAutoFit/>
          </a:bodyPr>
          <a:lstStyle/>
          <a:p>
            <a:r>
              <a:rPr lang="en-US" b="1" dirty="0"/>
              <a:t>Google trends: accessed Jan. 7, 2016</a:t>
            </a:r>
            <a:endParaRPr lang="en-US" dirty="0"/>
          </a:p>
        </p:txBody>
      </p:sp>
      <p:sp>
        <p:nvSpPr>
          <p:cNvPr id="6" name="Slide Number Placeholder 5">
            <a:extLst>
              <a:ext uri="{FF2B5EF4-FFF2-40B4-BE49-F238E27FC236}">
                <a16:creationId xmlns:a16="http://schemas.microsoft.com/office/drawing/2014/main" xmlns="" id="{070F666E-7075-FD46-A169-D1A9D94C8AF4}"/>
              </a:ext>
            </a:extLst>
          </p:cNvPr>
          <p:cNvSpPr>
            <a:spLocks noGrp="1"/>
          </p:cNvSpPr>
          <p:nvPr>
            <p:ph type="sldNum" sz="quarter" idx="12"/>
          </p:nvPr>
        </p:nvSpPr>
        <p:spPr/>
        <p:txBody>
          <a:bodyPr/>
          <a:lstStyle/>
          <a:p>
            <a:fld id="{2CBEC0F5-9B71-2E43-B130-B5392EE8AA4D}" type="slidenum">
              <a:rPr lang="en-US" smtClean="0"/>
              <a:t>16</a:t>
            </a:fld>
            <a:endParaRPr lang="en-US"/>
          </a:p>
        </p:txBody>
      </p:sp>
    </p:spTree>
    <p:extLst>
      <p:ext uri="{BB962C8B-B14F-4D97-AF65-F5344CB8AC3E}">
        <p14:creationId xmlns:p14="http://schemas.microsoft.com/office/powerpoint/2010/main" val="259252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 y="324080"/>
            <a:ext cx="8750300" cy="5016500"/>
          </a:xfrm>
          <a:prstGeom prst="rect">
            <a:avLst/>
          </a:prstGeom>
        </p:spPr>
      </p:pic>
      <p:sp>
        <p:nvSpPr>
          <p:cNvPr id="3" name="Rectangle 2"/>
          <p:cNvSpPr/>
          <p:nvPr/>
        </p:nvSpPr>
        <p:spPr>
          <a:xfrm>
            <a:off x="190500" y="5737352"/>
            <a:ext cx="3251311" cy="369332"/>
          </a:xfrm>
          <a:prstGeom prst="rect">
            <a:avLst/>
          </a:prstGeom>
        </p:spPr>
        <p:txBody>
          <a:bodyPr wrap="none">
            <a:spAutoFit/>
          </a:bodyPr>
          <a:lstStyle/>
          <a:p>
            <a:r>
              <a:rPr lang="en-US" b="1" dirty="0"/>
              <a:t>Easley and Kleinberg (2010, p.5)</a:t>
            </a:r>
            <a:endParaRPr lang="en-US" dirty="0"/>
          </a:p>
        </p:txBody>
      </p:sp>
      <p:sp>
        <p:nvSpPr>
          <p:cNvPr id="6" name="Slide Number Placeholder 5">
            <a:extLst>
              <a:ext uri="{FF2B5EF4-FFF2-40B4-BE49-F238E27FC236}">
                <a16:creationId xmlns:a16="http://schemas.microsoft.com/office/drawing/2014/main" xmlns="" id="{F9888223-1671-DD4D-A962-E6A71FAF7038}"/>
              </a:ext>
            </a:extLst>
          </p:cNvPr>
          <p:cNvSpPr>
            <a:spLocks noGrp="1"/>
          </p:cNvSpPr>
          <p:nvPr>
            <p:ph type="sldNum" sz="quarter" idx="12"/>
          </p:nvPr>
        </p:nvSpPr>
        <p:spPr/>
        <p:txBody>
          <a:bodyPr/>
          <a:lstStyle/>
          <a:p>
            <a:fld id="{2CBEC0F5-9B71-2E43-B130-B5392EE8AA4D}" type="slidenum">
              <a:rPr lang="en-US" smtClean="0"/>
              <a:t>17</a:t>
            </a:fld>
            <a:endParaRPr lang="en-US"/>
          </a:p>
        </p:txBody>
      </p:sp>
    </p:spTree>
    <p:extLst>
      <p:ext uri="{BB962C8B-B14F-4D97-AF65-F5344CB8AC3E}">
        <p14:creationId xmlns:p14="http://schemas.microsoft.com/office/powerpoint/2010/main" val="2948792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US" sz="4000" dirty="0"/>
              <a:t>Network dynamics: Structural effects</a:t>
            </a:r>
            <a:endParaRPr lang="en-US" dirty="0"/>
          </a:p>
        </p:txBody>
      </p:sp>
      <p:sp>
        <p:nvSpPr>
          <p:cNvPr id="6" name="Content Placeholder 5"/>
          <p:cNvSpPr>
            <a:spLocks noGrp="1"/>
          </p:cNvSpPr>
          <p:nvPr>
            <p:ph idx="1"/>
          </p:nvPr>
        </p:nvSpPr>
        <p:spPr>
          <a:xfrm>
            <a:off x="457200" y="1326662"/>
            <a:ext cx="8229600" cy="4525963"/>
          </a:xfrm>
        </p:spPr>
        <p:txBody>
          <a:bodyPr>
            <a:normAutofit/>
          </a:bodyPr>
          <a:lstStyle/>
          <a:p>
            <a:pPr marL="57150" indent="0">
              <a:buNone/>
            </a:pPr>
            <a:r>
              <a:rPr lang="en-US" sz="2000" dirty="0"/>
              <a:t>Cascading effects, and social contagion</a:t>
            </a:r>
          </a:p>
          <a:p>
            <a:pPr marL="57150" indent="0">
              <a:buNone/>
            </a:pPr>
            <a:endParaRPr lang="en-US" sz="2000" dirty="0"/>
          </a:p>
          <a:p>
            <a:endParaRPr lang="en-US" sz="2000" dirty="0"/>
          </a:p>
          <a:p>
            <a:pPr marL="0" indent="0">
              <a:buNone/>
            </a:pPr>
            <a:r>
              <a:rPr lang="en-US" sz="2000" dirty="0"/>
              <a:t> </a:t>
            </a:r>
            <a:endParaRPr lang="en-US" sz="1600" dirty="0"/>
          </a:p>
          <a:p>
            <a:pPr marL="0" indent="0">
              <a:buNone/>
            </a:pPr>
            <a:endParaRPr lang="en-US" sz="2000" dirty="0"/>
          </a:p>
        </p:txBody>
      </p:sp>
      <p:pic>
        <p:nvPicPr>
          <p:cNvPr id="7" name="Picture 6"/>
          <p:cNvPicPr>
            <a:picLocks noChangeAspect="1"/>
          </p:cNvPicPr>
          <p:nvPr/>
        </p:nvPicPr>
        <p:blipFill>
          <a:blip r:embed="rId3"/>
          <a:stretch>
            <a:fillRect/>
          </a:stretch>
        </p:blipFill>
        <p:spPr>
          <a:xfrm>
            <a:off x="0" y="1706493"/>
            <a:ext cx="9144000" cy="3289955"/>
          </a:xfrm>
          <a:prstGeom prst="rect">
            <a:avLst/>
          </a:prstGeom>
        </p:spPr>
      </p:pic>
      <p:sp>
        <p:nvSpPr>
          <p:cNvPr id="8" name="Rectangle 7"/>
          <p:cNvSpPr/>
          <p:nvPr/>
        </p:nvSpPr>
        <p:spPr>
          <a:xfrm>
            <a:off x="139731" y="5051976"/>
            <a:ext cx="7873006" cy="1384995"/>
          </a:xfrm>
          <a:prstGeom prst="rect">
            <a:avLst/>
          </a:prstGeom>
        </p:spPr>
        <p:txBody>
          <a:bodyPr wrap="square">
            <a:spAutoFit/>
          </a:bodyPr>
          <a:lstStyle/>
          <a:p>
            <a:r>
              <a:rPr lang="en-US" sz="1400" dirty="0"/>
              <a:t>Figure 1.11. Adoption of a new product or innovation can cascade through the network structure. (Images from </a:t>
            </a:r>
            <a:r>
              <a:rPr lang="en-US" sz="1400" dirty="0" err="1"/>
              <a:t>Leskovec</a:t>
            </a:r>
            <a:r>
              <a:rPr lang="en-US" sz="1400" dirty="0"/>
              <a:t> et al. [267].)  </a:t>
            </a:r>
            <a:r>
              <a:rPr lang="en-US" sz="1400" b="1" dirty="0"/>
              <a:t>[caption from Easley and Kleinberg, p. 14]</a:t>
            </a:r>
            <a:endParaRPr lang="en-US" sz="1400" dirty="0"/>
          </a:p>
          <a:p>
            <a:endParaRPr lang="en-US" sz="1400" dirty="0"/>
          </a:p>
          <a:p>
            <a:r>
              <a:rPr lang="en-US" sz="1400" dirty="0"/>
              <a:t>The Dynamics of Viral Marketing, by J. </a:t>
            </a:r>
            <a:r>
              <a:rPr lang="en-US" sz="1400" dirty="0" err="1"/>
              <a:t>Leskovec</a:t>
            </a:r>
            <a:r>
              <a:rPr lang="en-US" sz="1400" dirty="0"/>
              <a:t>, L. </a:t>
            </a:r>
            <a:r>
              <a:rPr lang="en-US" sz="1400"/>
              <a:t>Adamic</a:t>
            </a:r>
            <a:r>
              <a:rPr lang="en-US" sz="1400" dirty="0"/>
              <a:t>, and B. </a:t>
            </a:r>
            <a:r>
              <a:rPr lang="en-US" sz="1400" dirty="0" err="1"/>
              <a:t>Huberman</a:t>
            </a:r>
            <a:r>
              <a:rPr lang="en-US" sz="1400" dirty="0"/>
              <a:t> (2006):  </a:t>
            </a:r>
            <a:r>
              <a:rPr lang="en-US" sz="1400" dirty="0">
                <a:hlinkClick r:id="rId4"/>
              </a:rPr>
              <a:t>https://cs.stanford.edu/people/jure/pubs/viral-ec06.pdf</a:t>
            </a:r>
            <a:endParaRPr lang="en-US" sz="1400" dirty="0"/>
          </a:p>
          <a:p>
            <a:r>
              <a:rPr lang="en-US" sz="1400" dirty="0"/>
              <a:t> (accessed Jan. 7, 2016)</a:t>
            </a:r>
          </a:p>
        </p:txBody>
      </p:sp>
      <p:sp>
        <p:nvSpPr>
          <p:cNvPr id="3" name="Slide Number Placeholder 2">
            <a:extLst>
              <a:ext uri="{FF2B5EF4-FFF2-40B4-BE49-F238E27FC236}">
                <a16:creationId xmlns:a16="http://schemas.microsoft.com/office/drawing/2014/main" xmlns="" id="{A6D009DD-6F67-8C40-A2E3-58E3E6118651}"/>
              </a:ext>
            </a:extLst>
          </p:cNvPr>
          <p:cNvSpPr>
            <a:spLocks noGrp="1"/>
          </p:cNvSpPr>
          <p:nvPr>
            <p:ph type="sldNum" sz="quarter" idx="12"/>
          </p:nvPr>
        </p:nvSpPr>
        <p:spPr/>
        <p:txBody>
          <a:bodyPr/>
          <a:lstStyle/>
          <a:p>
            <a:fld id="{2CBEC0F5-9B71-2E43-B130-B5392EE8AA4D}" type="slidenum">
              <a:rPr lang="en-US" smtClean="0"/>
              <a:t>18</a:t>
            </a:fld>
            <a:endParaRPr lang="en-US"/>
          </a:p>
        </p:txBody>
      </p:sp>
    </p:spTree>
    <p:extLst>
      <p:ext uri="{BB962C8B-B14F-4D97-AF65-F5344CB8AC3E}">
        <p14:creationId xmlns:p14="http://schemas.microsoft.com/office/powerpoint/2010/main" val="419576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8780" y="131223"/>
            <a:ext cx="6131844" cy="6055457"/>
          </a:xfrm>
          <a:prstGeom prst="rect">
            <a:avLst/>
          </a:prstGeom>
        </p:spPr>
      </p:pic>
      <p:sp>
        <p:nvSpPr>
          <p:cNvPr id="6" name="Rectangle 5"/>
          <p:cNvSpPr/>
          <p:nvPr/>
        </p:nvSpPr>
        <p:spPr>
          <a:xfrm>
            <a:off x="1328176" y="6533746"/>
            <a:ext cx="6649000" cy="307777"/>
          </a:xfrm>
          <a:prstGeom prst="rect">
            <a:avLst/>
          </a:prstGeom>
        </p:spPr>
        <p:txBody>
          <a:bodyPr wrap="none">
            <a:spAutoFit/>
          </a:bodyPr>
          <a:lstStyle/>
          <a:p>
            <a:r>
              <a:rPr lang="en-US" sz="1400" b="1" dirty="0"/>
              <a:t>Newman (2003), </a:t>
            </a:r>
            <a:r>
              <a:rPr lang="en-US" sz="1400" dirty="0"/>
              <a:t>“The Structure and Function of Complex Networks”, SIAM Review 45(2)</a:t>
            </a:r>
          </a:p>
        </p:txBody>
      </p:sp>
      <p:sp>
        <p:nvSpPr>
          <p:cNvPr id="5" name="Slide Number Placeholder 4">
            <a:extLst>
              <a:ext uri="{FF2B5EF4-FFF2-40B4-BE49-F238E27FC236}">
                <a16:creationId xmlns:a16="http://schemas.microsoft.com/office/drawing/2014/main" xmlns="" id="{C00F50C8-AEC8-5743-87C5-E030463D442D}"/>
              </a:ext>
            </a:extLst>
          </p:cNvPr>
          <p:cNvSpPr>
            <a:spLocks noGrp="1"/>
          </p:cNvSpPr>
          <p:nvPr>
            <p:ph type="sldNum" sz="quarter" idx="12"/>
          </p:nvPr>
        </p:nvSpPr>
        <p:spPr/>
        <p:txBody>
          <a:bodyPr/>
          <a:lstStyle/>
          <a:p>
            <a:fld id="{2CBEC0F5-9B71-2E43-B130-B5392EE8AA4D}" type="slidenum">
              <a:rPr lang="en-US" smtClean="0"/>
              <a:t>19</a:t>
            </a:fld>
            <a:endParaRPr lang="en-US"/>
          </a:p>
        </p:txBody>
      </p:sp>
    </p:spTree>
    <p:extLst>
      <p:ext uri="{BB962C8B-B14F-4D97-AF65-F5344CB8AC3E}">
        <p14:creationId xmlns:p14="http://schemas.microsoft.com/office/powerpoint/2010/main" val="1032313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IDS 564: Applications of Social Network Analysis</a:t>
            </a:r>
          </a:p>
        </p:txBody>
      </p:sp>
      <p:sp>
        <p:nvSpPr>
          <p:cNvPr id="3" name="Content Placeholder 2"/>
          <p:cNvSpPr>
            <a:spLocks noGrp="1"/>
          </p:cNvSpPr>
          <p:nvPr>
            <p:ph idx="1"/>
          </p:nvPr>
        </p:nvSpPr>
        <p:spPr/>
        <p:txBody>
          <a:bodyPr>
            <a:normAutofit/>
          </a:bodyPr>
          <a:lstStyle/>
          <a:p>
            <a:r>
              <a:rPr lang="en-US" sz="2400" dirty="0"/>
              <a:t>Viral marketing</a:t>
            </a:r>
          </a:p>
          <a:p>
            <a:r>
              <a:rPr lang="en-US" sz="2400" dirty="0"/>
              <a:t>Social media strategy</a:t>
            </a:r>
          </a:p>
          <a:p>
            <a:r>
              <a:rPr lang="en-US" sz="2400" dirty="0"/>
              <a:t>Knowledge sharing platforms</a:t>
            </a:r>
          </a:p>
          <a:p>
            <a:r>
              <a:rPr lang="en-US" sz="2400" dirty="0"/>
              <a:t>Recommender systems</a:t>
            </a:r>
          </a:p>
          <a:p>
            <a:r>
              <a:rPr lang="en-US" sz="2400" dirty="0"/>
              <a:t>Corporate strategy</a:t>
            </a:r>
          </a:p>
          <a:p>
            <a:r>
              <a:rPr lang="en-US" sz="2400" dirty="0"/>
              <a:t>Technology innovation and its economic effects</a:t>
            </a:r>
          </a:p>
          <a:p>
            <a:r>
              <a:rPr lang="en-US" sz="2400" dirty="0"/>
              <a:t>Healthcare literacy and education</a:t>
            </a:r>
          </a:p>
          <a:p>
            <a:r>
              <a:rPr lang="en-US" sz="2400" dirty="0"/>
              <a:t>Education and poverty reduction</a:t>
            </a:r>
          </a:p>
          <a:p>
            <a:endParaRPr lang="en-US" dirty="0"/>
          </a:p>
          <a:p>
            <a:endParaRPr lang="en-US" dirty="0"/>
          </a:p>
        </p:txBody>
      </p:sp>
      <p:sp>
        <p:nvSpPr>
          <p:cNvPr id="6" name="Slide Number Placeholder 5">
            <a:extLst>
              <a:ext uri="{FF2B5EF4-FFF2-40B4-BE49-F238E27FC236}">
                <a16:creationId xmlns:a16="http://schemas.microsoft.com/office/drawing/2014/main" xmlns="" id="{D233CC28-ADDC-844C-80D7-39C3A0749968}"/>
              </a:ext>
            </a:extLst>
          </p:cNvPr>
          <p:cNvSpPr>
            <a:spLocks noGrp="1"/>
          </p:cNvSpPr>
          <p:nvPr>
            <p:ph type="sldNum" sz="quarter" idx="12"/>
          </p:nvPr>
        </p:nvSpPr>
        <p:spPr/>
        <p:txBody>
          <a:bodyPr/>
          <a:lstStyle/>
          <a:p>
            <a:fld id="{2CBEC0F5-9B71-2E43-B130-B5392EE8AA4D}" type="slidenum">
              <a:rPr lang="en-US" smtClean="0"/>
              <a:t>2</a:t>
            </a:fld>
            <a:endParaRPr lang="en-US"/>
          </a:p>
        </p:txBody>
      </p:sp>
    </p:spTree>
    <p:extLst>
      <p:ext uri="{BB962C8B-B14F-4D97-AF65-F5344CB8AC3E}">
        <p14:creationId xmlns:p14="http://schemas.microsoft.com/office/powerpoint/2010/main" val="4121568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Networks in my ongoing research</a:t>
            </a:r>
          </a:p>
        </p:txBody>
      </p:sp>
      <p:sp>
        <p:nvSpPr>
          <p:cNvPr id="4" name="Subtitle 3"/>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xmlns="" id="{63DF3A3C-8D5C-554A-80A2-5A3B30D69FAA}"/>
              </a:ext>
            </a:extLst>
          </p:cNvPr>
          <p:cNvSpPr>
            <a:spLocks noGrp="1"/>
          </p:cNvSpPr>
          <p:nvPr>
            <p:ph type="sldNum" sz="quarter" idx="12"/>
          </p:nvPr>
        </p:nvSpPr>
        <p:spPr/>
        <p:txBody>
          <a:bodyPr/>
          <a:lstStyle/>
          <a:p>
            <a:fld id="{2CBEC0F5-9B71-2E43-B130-B5392EE8AA4D}" type="slidenum">
              <a:rPr lang="en-US" smtClean="0"/>
              <a:t>20</a:t>
            </a:fld>
            <a:endParaRPr lang="en-US"/>
          </a:p>
        </p:txBody>
      </p:sp>
    </p:spTree>
    <p:extLst>
      <p:ext uri="{BB962C8B-B14F-4D97-AF65-F5344CB8AC3E}">
        <p14:creationId xmlns:p14="http://schemas.microsoft.com/office/powerpoint/2010/main" val="1132612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D18224B-3176-C645-87B8-6F29A2311C38}"/>
              </a:ext>
            </a:extLst>
          </p:cNvPr>
          <p:cNvPicPr/>
          <p:nvPr/>
        </p:nvPicPr>
        <p:blipFill rotWithShape="1">
          <a:blip r:embed="rId3">
            <a:extLst>
              <a:ext uri="{28A0092B-C50C-407E-A947-70E740481C1C}">
                <a14:useLocalDpi xmlns:a14="http://schemas.microsoft.com/office/drawing/2010/main" val="0"/>
              </a:ext>
            </a:extLst>
          </a:blip>
          <a:srcRect l="5145"/>
          <a:stretch/>
        </p:blipFill>
        <p:spPr bwMode="auto">
          <a:xfrm>
            <a:off x="1730828" y="1034143"/>
            <a:ext cx="6651171" cy="5687332"/>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xmlns="" id="{862050A3-FA63-DC43-B927-9D8BDE38385F}"/>
              </a:ext>
            </a:extLst>
          </p:cNvPr>
          <p:cNvSpPr txBox="1"/>
          <p:nvPr/>
        </p:nvSpPr>
        <p:spPr>
          <a:xfrm>
            <a:off x="195943" y="315686"/>
            <a:ext cx="6357257" cy="369332"/>
          </a:xfrm>
          <a:prstGeom prst="rect">
            <a:avLst/>
          </a:prstGeom>
          <a:noFill/>
        </p:spPr>
        <p:txBody>
          <a:bodyPr wrap="square" rtlCol="0">
            <a:spAutoFit/>
          </a:bodyPr>
          <a:lstStyle/>
          <a:p>
            <a:r>
              <a:rPr lang="en-US" b="1" dirty="0"/>
              <a:t>The industry space for the period from 2010 to 2014</a:t>
            </a:r>
            <a:endParaRPr lang="en-US" dirty="0"/>
          </a:p>
        </p:txBody>
      </p:sp>
      <p:sp>
        <p:nvSpPr>
          <p:cNvPr id="2" name="Slide Number Placeholder 1">
            <a:extLst>
              <a:ext uri="{FF2B5EF4-FFF2-40B4-BE49-F238E27FC236}">
                <a16:creationId xmlns:a16="http://schemas.microsoft.com/office/drawing/2014/main" xmlns="" id="{AF1CFE96-6CD5-3F4F-976C-3CCCC6982E2D}"/>
              </a:ext>
            </a:extLst>
          </p:cNvPr>
          <p:cNvSpPr>
            <a:spLocks noGrp="1"/>
          </p:cNvSpPr>
          <p:nvPr>
            <p:ph type="sldNum" sz="quarter" idx="12"/>
          </p:nvPr>
        </p:nvSpPr>
        <p:spPr/>
        <p:txBody>
          <a:bodyPr/>
          <a:lstStyle/>
          <a:p>
            <a:fld id="{2CBEC0F5-9B71-2E43-B130-B5392EE8AA4D}" type="slidenum">
              <a:rPr lang="en-US" smtClean="0"/>
              <a:t>21</a:t>
            </a:fld>
            <a:endParaRPr lang="en-US"/>
          </a:p>
        </p:txBody>
      </p:sp>
    </p:spTree>
    <p:extLst>
      <p:ext uri="{BB962C8B-B14F-4D97-AF65-F5344CB8AC3E}">
        <p14:creationId xmlns:p14="http://schemas.microsoft.com/office/powerpoint/2010/main" val="21969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0C73B5D-1D4B-1D4E-9F7C-5EB5B6CA161D}"/>
              </a:ext>
            </a:extLst>
          </p:cNvPr>
          <p:cNvPicPr/>
          <p:nvPr/>
        </p:nvPicPr>
        <p:blipFill>
          <a:blip r:embed="rId3">
            <a:extLst>
              <a:ext uri="{28A0092B-C50C-407E-A947-70E740481C1C}">
                <a14:useLocalDpi xmlns:a14="http://schemas.microsoft.com/office/drawing/2010/main" val="0"/>
              </a:ext>
            </a:extLst>
          </a:blip>
          <a:stretch>
            <a:fillRect/>
          </a:stretch>
        </p:blipFill>
        <p:spPr>
          <a:xfrm>
            <a:off x="2012950" y="553644"/>
            <a:ext cx="5270500" cy="3874135"/>
          </a:xfrm>
          <a:prstGeom prst="rect">
            <a:avLst/>
          </a:prstGeom>
        </p:spPr>
      </p:pic>
      <p:pic>
        <p:nvPicPr>
          <p:cNvPr id="5" name="Picture 4">
            <a:extLst>
              <a:ext uri="{FF2B5EF4-FFF2-40B4-BE49-F238E27FC236}">
                <a16:creationId xmlns:a16="http://schemas.microsoft.com/office/drawing/2014/main" xmlns="" id="{62FA30D4-5B46-1D48-981B-EDA61B56D6F8}"/>
              </a:ext>
            </a:extLst>
          </p:cNvPr>
          <p:cNvPicPr/>
          <p:nvPr/>
        </p:nvPicPr>
        <p:blipFill>
          <a:blip r:embed="rId4"/>
          <a:stretch>
            <a:fillRect/>
          </a:stretch>
        </p:blipFill>
        <p:spPr>
          <a:xfrm>
            <a:off x="3124200" y="4178617"/>
            <a:ext cx="5113655" cy="2360295"/>
          </a:xfrm>
          <a:prstGeom prst="rect">
            <a:avLst/>
          </a:prstGeom>
        </p:spPr>
      </p:pic>
      <p:sp>
        <p:nvSpPr>
          <p:cNvPr id="6" name="TextBox 5">
            <a:extLst>
              <a:ext uri="{FF2B5EF4-FFF2-40B4-BE49-F238E27FC236}">
                <a16:creationId xmlns:a16="http://schemas.microsoft.com/office/drawing/2014/main" xmlns="" id="{12753485-FDDA-9848-92C9-2F4B305BE06B}"/>
              </a:ext>
            </a:extLst>
          </p:cNvPr>
          <p:cNvSpPr txBox="1"/>
          <p:nvPr/>
        </p:nvSpPr>
        <p:spPr>
          <a:xfrm>
            <a:off x="381000" y="261257"/>
            <a:ext cx="6902450" cy="584775"/>
          </a:xfrm>
          <a:prstGeom prst="rect">
            <a:avLst/>
          </a:prstGeom>
          <a:noFill/>
        </p:spPr>
        <p:txBody>
          <a:bodyPr wrap="square" rtlCol="0">
            <a:spAutoFit/>
          </a:bodyPr>
          <a:lstStyle/>
          <a:p>
            <a:r>
              <a:rPr lang="en-US" sz="1600" b="1" dirty="0"/>
              <a:t>Mapping of the sales reported by all the firms in the automobile industries over the industry space network with selective labels</a:t>
            </a:r>
          </a:p>
        </p:txBody>
      </p:sp>
      <p:sp>
        <p:nvSpPr>
          <p:cNvPr id="7" name="Slide Number Placeholder 6">
            <a:extLst>
              <a:ext uri="{FF2B5EF4-FFF2-40B4-BE49-F238E27FC236}">
                <a16:creationId xmlns:a16="http://schemas.microsoft.com/office/drawing/2014/main" xmlns="" id="{74E7BA66-42DE-4A49-992D-D3BC77570C12}"/>
              </a:ext>
            </a:extLst>
          </p:cNvPr>
          <p:cNvSpPr>
            <a:spLocks noGrp="1"/>
          </p:cNvSpPr>
          <p:nvPr>
            <p:ph type="sldNum" sz="quarter" idx="12"/>
          </p:nvPr>
        </p:nvSpPr>
        <p:spPr/>
        <p:txBody>
          <a:bodyPr/>
          <a:lstStyle/>
          <a:p>
            <a:fld id="{2CBEC0F5-9B71-2E43-B130-B5392EE8AA4D}" type="slidenum">
              <a:rPr lang="en-US" smtClean="0"/>
              <a:t>22</a:t>
            </a:fld>
            <a:endParaRPr lang="en-US"/>
          </a:p>
        </p:txBody>
      </p:sp>
    </p:spTree>
    <p:extLst>
      <p:ext uri="{BB962C8B-B14F-4D97-AF65-F5344CB8AC3E}">
        <p14:creationId xmlns:p14="http://schemas.microsoft.com/office/powerpoint/2010/main" val="4271319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9938" y="829527"/>
            <a:ext cx="9144000" cy="5671469"/>
          </a:xfrm>
          <a:prstGeom prst="rect">
            <a:avLst/>
          </a:prstGeom>
        </p:spPr>
      </p:pic>
      <p:sp>
        <p:nvSpPr>
          <p:cNvPr id="4" name="Title 3"/>
          <p:cNvSpPr>
            <a:spLocks noGrp="1"/>
          </p:cNvSpPr>
          <p:nvPr>
            <p:ph type="title"/>
          </p:nvPr>
        </p:nvSpPr>
        <p:spPr>
          <a:xfrm>
            <a:off x="457200" y="0"/>
            <a:ext cx="8229600" cy="1143000"/>
          </a:xfrm>
        </p:spPr>
        <p:txBody>
          <a:bodyPr>
            <a:normAutofit/>
          </a:bodyPr>
          <a:lstStyle/>
          <a:p>
            <a:r>
              <a:rPr lang="en-US" sz="3200"/>
              <a:t>Software alliance network</a:t>
            </a:r>
          </a:p>
        </p:txBody>
      </p:sp>
      <p:sp>
        <p:nvSpPr>
          <p:cNvPr id="6" name="Slide Number Placeholder 5">
            <a:extLst>
              <a:ext uri="{FF2B5EF4-FFF2-40B4-BE49-F238E27FC236}">
                <a16:creationId xmlns:a16="http://schemas.microsoft.com/office/drawing/2014/main" xmlns="" id="{E54D0D1E-D76E-6649-A734-3F0E72F014B1}"/>
              </a:ext>
            </a:extLst>
          </p:cNvPr>
          <p:cNvSpPr>
            <a:spLocks noGrp="1"/>
          </p:cNvSpPr>
          <p:nvPr>
            <p:ph type="sldNum" sz="quarter" idx="12"/>
          </p:nvPr>
        </p:nvSpPr>
        <p:spPr/>
        <p:txBody>
          <a:bodyPr/>
          <a:lstStyle/>
          <a:p>
            <a:fld id="{2CBEC0F5-9B71-2E43-B130-B5392EE8AA4D}" type="slidenum">
              <a:rPr lang="en-US" smtClean="0"/>
              <a:t>23</a:t>
            </a:fld>
            <a:endParaRPr lang="en-US"/>
          </a:p>
        </p:txBody>
      </p:sp>
    </p:spTree>
    <p:extLst>
      <p:ext uri="{BB962C8B-B14F-4D97-AF65-F5344CB8AC3E}">
        <p14:creationId xmlns:p14="http://schemas.microsoft.com/office/powerpoint/2010/main" val="196031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57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a:extLst>
              <a:ext uri="{FF2B5EF4-FFF2-40B4-BE49-F238E27FC236}">
                <a16:creationId xmlns:a16="http://schemas.microsoft.com/office/drawing/2014/main" xmlns="" id="{F585E35F-EBFA-B94E-8095-8006DFB3F7D4}"/>
              </a:ext>
            </a:extLst>
          </p:cNvPr>
          <p:cNvSpPr>
            <a:spLocks noGrp="1"/>
          </p:cNvSpPr>
          <p:nvPr>
            <p:ph type="sldNum" sz="quarter" idx="12"/>
          </p:nvPr>
        </p:nvSpPr>
        <p:spPr/>
        <p:txBody>
          <a:bodyPr/>
          <a:lstStyle/>
          <a:p>
            <a:fld id="{2CBEC0F5-9B71-2E43-B130-B5392EE8AA4D}" type="slidenum">
              <a:rPr lang="en-US" smtClean="0"/>
              <a:t>24</a:t>
            </a:fld>
            <a:endParaRPr lang="en-US"/>
          </a:p>
        </p:txBody>
      </p:sp>
    </p:spTree>
    <p:extLst>
      <p:ext uri="{BB962C8B-B14F-4D97-AF65-F5344CB8AC3E}">
        <p14:creationId xmlns:p14="http://schemas.microsoft.com/office/powerpoint/2010/main" val="968303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a:t>Acquisition network: </a:t>
            </a:r>
            <a:br>
              <a:rPr lang="en-US" sz="3600"/>
            </a:br>
            <a:r>
              <a:rPr lang="en-US" sz="3600"/>
              <a:t>software (red) and non-software (green)</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26187"/>
            <a:ext cx="5283200" cy="3725862"/>
          </a:xfrm>
          <a:prstGeom prst="rect">
            <a:avLst/>
          </a:prstGeom>
          <a:noFill/>
          <a:ln>
            <a:noFill/>
          </a:ln>
        </p:spPr>
      </p:pic>
      <p:sp>
        <p:nvSpPr>
          <p:cNvPr id="9" name="TextBox 8"/>
          <p:cNvSpPr txBox="1"/>
          <p:nvPr/>
        </p:nvSpPr>
        <p:spPr>
          <a:xfrm>
            <a:off x="5583382" y="2022764"/>
            <a:ext cx="3560618" cy="3046988"/>
          </a:xfrm>
          <a:prstGeom prst="rect">
            <a:avLst/>
          </a:prstGeom>
          <a:noFill/>
        </p:spPr>
        <p:txBody>
          <a:bodyPr wrap="square" rtlCol="0">
            <a:spAutoFit/>
          </a:bodyPr>
          <a:lstStyle/>
          <a:p>
            <a:r>
              <a:rPr lang="en-US" sz="1600" dirty="0"/>
              <a:t>511 Software Publishers: </a:t>
            </a:r>
          </a:p>
          <a:p>
            <a:r>
              <a:rPr lang="en-US" sz="1600" dirty="0"/>
              <a:t>Microsoft, Oracle, SAP, etc.</a:t>
            </a:r>
          </a:p>
          <a:p>
            <a:endParaRPr lang="en-US" sz="1600" dirty="0"/>
          </a:p>
          <a:p>
            <a:r>
              <a:rPr lang="en-US" sz="1600" dirty="0"/>
              <a:t>518 Internet and Data Service Providers: Xerox, </a:t>
            </a:r>
            <a:r>
              <a:rPr lang="en-US" sz="1600" dirty="0" err="1"/>
              <a:t>Paypal</a:t>
            </a:r>
            <a:r>
              <a:rPr lang="en-US" sz="1600" dirty="0"/>
              <a:t>, </a:t>
            </a:r>
            <a:r>
              <a:rPr lang="en-US" sz="1600" dirty="0" err="1"/>
              <a:t>FirstData</a:t>
            </a:r>
            <a:r>
              <a:rPr lang="en-US" sz="1600" dirty="0"/>
              <a:t>, ADP, Fiserv, etc.</a:t>
            </a:r>
          </a:p>
          <a:p>
            <a:endParaRPr lang="en-US" sz="1600" dirty="0"/>
          </a:p>
          <a:p>
            <a:r>
              <a:rPr lang="en-US" sz="1600" dirty="0"/>
              <a:t>519 Information Services:</a:t>
            </a:r>
          </a:p>
          <a:p>
            <a:r>
              <a:rPr lang="en-US" sz="1600" dirty="0"/>
              <a:t> Google, Yahoo, Facebook, Thomson-Reuters, </a:t>
            </a:r>
            <a:r>
              <a:rPr lang="en-US" sz="1600" dirty="0" err="1"/>
              <a:t>Alibab</a:t>
            </a:r>
            <a:r>
              <a:rPr lang="en-US" sz="1600" dirty="0"/>
              <a:t>, etc.</a:t>
            </a:r>
          </a:p>
          <a:p>
            <a:endParaRPr lang="en-US" sz="1600" dirty="0"/>
          </a:p>
          <a:p>
            <a:r>
              <a:rPr lang="en-US" sz="1600" dirty="0"/>
              <a:t>541 Systems Design:</a:t>
            </a:r>
          </a:p>
          <a:p>
            <a:r>
              <a:rPr lang="en-US" sz="1600" dirty="0"/>
              <a:t> IBM, Fujitsu, EDS, CSC, etc.</a:t>
            </a:r>
          </a:p>
        </p:txBody>
      </p:sp>
      <p:sp>
        <p:nvSpPr>
          <p:cNvPr id="5" name="Slide Number Placeholder 4">
            <a:extLst>
              <a:ext uri="{FF2B5EF4-FFF2-40B4-BE49-F238E27FC236}">
                <a16:creationId xmlns:a16="http://schemas.microsoft.com/office/drawing/2014/main" xmlns="" id="{A4997E63-BAC4-A04A-A5F9-6E1DFB563DC5}"/>
              </a:ext>
            </a:extLst>
          </p:cNvPr>
          <p:cNvSpPr>
            <a:spLocks noGrp="1"/>
          </p:cNvSpPr>
          <p:nvPr>
            <p:ph type="sldNum" sz="quarter" idx="12"/>
          </p:nvPr>
        </p:nvSpPr>
        <p:spPr/>
        <p:txBody>
          <a:bodyPr/>
          <a:lstStyle/>
          <a:p>
            <a:fld id="{2CBEC0F5-9B71-2E43-B130-B5392EE8AA4D}" type="slidenum">
              <a:rPr lang="en-US" smtClean="0"/>
              <a:t>25</a:t>
            </a:fld>
            <a:endParaRPr lang="en-US"/>
          </a:p>
        </p:txBody>
      </p:sp>
    </p:spTree>
    <p:extLst>
      <p:ext uri="{BB962C8B-B14F-4D97-AF65-F5344CB8AC3E}">
        <p14:creationId xmlns:p14="http://schemas.microsoft.com/office/powerpoint/2010/main" val="386631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76149" y="311915"/>
            <a:ext cx="7752665" cy="1477328"/>
          </a:xfrm>
          <a:prstGeom prst="rect">
            <a:avLst/>
          </a:prstGeom>
          <a:noFill/>
        </p:spPr>
        <p:txBody>
          <a:bodyPr wrap="square" rtlCol="0">
            <a:spAutoFit/>
          </a:bodyPr>
          <a:lstStyle/>
          <a:p>
            <a:r>
              <a:rPr lang="en-US" b="1"/>
              <a:t>Year 2006</a:t>
            </a:r>
            <a:r>
              <a:rPr lang="en-US"/>
              <a:t> acquisitions</a:t>
            </a:r>
          </a:p>
          <a:p>
            <a:endParaRPr lang="en-US"/>
          </a:p>
          <a:p>
            <a:r>
              <a:rPr lang="en-US"/>
              <a:t>Green: Non-software industries, size and shading by ln(acquisitions)</a:t>
            </a:r>
          </a:p>
          <a:p>
            <a:r>
              <a:rPr lang="en-US"/>
              <a:t>Red: Software industries</a:t>
            </a:r>
          </a:p>
          <a:p>
            <a:endParaRPr lang="en-US"/>
          </a:p>
        </p:txBody>
      </p:sp>
      <p:pic>
        <p:nvPicPr>
          <p:cNvPr id="2" name="Picture 1"/>
          <p:cNvPicPr>
            <a:picLocks noChangeAspect="1"/>
          </p:cNvPicPr>
          <p:nvPr/>
        </p:nvPicPr>
        <p:blipFill>
          <a:blip r:embed="rId2"/>
          <a:stretch>
            <a:fillRect/>
          </a:stretch>
        </p:blipFill>
        <p:spPr>
          <a:xfrm>
            <a:off x="6365438" y="5238582"/>
            <a:ext cx="1614428" cy="1619418"/>
          </a:xfrm>
          <a:prstGeom prst="rect">
            <a:avLst/>
          </a:prstGeom>
        </p:spPr>
      </p:pic>
      <p:sp>
        <p:nvSpPr>
          <p:cNvPr id="3" name="TextBox 2"/>
          <p:cNvSpPr txBox="1"/>
          <p:nvPr/>
        </p:nvSpPr>
        <p:spPr>
          <a:xfrm>
            <a:off x="6365438" y="4903990"/>
            <a:ext cx="1076024" cy="369332"/>
          </a:xfrm>
          <a:prstGeom prst="rect">
            <a:avLst/>
          </a:prstGeom>
          <a:noFill/>
        </p:spPr>
        <p:txBody>
          <a:bodyPr wrap="square" rtlCol="0">
            <a:spAutoFit/>
          </a:bodyPr>
          <a:lstStyle/>
          <a:p>
            <a:r>
              <a:rPr lang="en-US"/>
              <a:t>2002</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262108" y="3174897"/>
            <a:ext cx="2143669" cy="1632057"/>
          </a:xfrm>
          <a:prstGeom prst="rect">
            <a:avLst/>
          </a:prstGeom>
          <a:noFill/>
          <a:ln>
            <a:noFill/>
          </a:ln>
        </p:spPr>
      </p:pic>
      <p:sp>
        <p:nvSpPr>
          <p:cNvPr id="9" name="TextBox 8"/>
          <p:cNvSpPr txBox="1"/>
          <p:nvPr/>
        </p:nvSpPr>
        <p:spPr>
          <a:xfrm>
            <a:off x="6365438" y="2701674"/>
            <a:ext cx="1076024" cy="369332"/>
          </a:xfrm>
          <a:prstGeom prst="rect">
            <a:avLst/>
          </a:prstGeom>
          <a:noFill/>
        </p:spPr>
        <p:txBody>
          <a:bodyPr wrap="square" rtlCol="0">
            <a:spAutoFit/>
          </a:bodyPr>
          <a:lstStyle/>
          <a:p>
            <a:r>
              <a:rPr lang="en-US"/>
              <a:t>2004</a:t>
            </a:r>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511552" y="1513282"/>
            <a:ext cx="5159024" cy="5344718"/>
          </a:xfrm>
          <a:prstGeom prst="rect">
            <a:avLst/>
          </a:prstGeom>
          <a:noFill/>
          <a:ln>
            <a:noFill/>
          </a:ln>
        </p:spPr>
      </p:pic>
      <p:sp>
        <p:nvSpPr>
          <p:cNvPr id="6" name="Slide Number Placeholder 5">
            <a:extLst>
              <a:ext uri="{FF2B5EF4-FFF2-40B4-BE49-F238E27FC236}">
                <a16:creationId xmlns:a16="http://schemas.microsoft.com/office/drawing/2014/main" xmlns="" id="{FEDA0489-2016-BC44-AAC7-8137CB8E97B7}"/>
              </a:ext>
            </a:extLst>
          </p:cNvPr>
          <p:cNvSpPr>
            <a:spLocks noGrp="1"/>
          </p:cNvSpPr>
          <p:nvPr>
            <p:ph type="sldNum" sz="quarter" idx="12"/>
          </p:nvPr>
        </p:nvSpPr>
        <p:spPr/>
        <p:txBody>
          <a:bodyPr/>
          <a:lstStyle/>
          <a:p>
            <a:fld id="{2CBEC0F5-9B71-2E43-B130-B5392EE8AA4D}" type="slidenum">
              <a:rPr lang="en-US" smtClean="0"/>
              <a:t>26</a:t>
            </a:fld>
            <a:endParaRPr lang="en-US"/>
          </a:p>
        </p:txBody>
      </p:sp>
    </p:spTree>
    <p:extLst>
      <p:ext uri="{BB962C8B-B14F-4D97-AF65-F5344CB8AC3E}">
        <p14:creationId xmlns:p14="http://schemas.microsoft.com/office/powerpoint/2010/main" val="84334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837533" y="1689735"/>
            <a:ext cx="4681855" cy="4666615"/>
          </a:xfrm>
          <a:prstGeom prst="rect">
            <a:avLst/>
          </a:prstGeom>
          <a:noFill/>
          <a:ln>
            <a:noFill/>
          </a:ln>
        </p:spPr>
      </p:pic>
      <p:sp>
        <p:nvSpPr>
          <p:cNvPr id="4" name="TextBox 3"/>
          <p:cNvSpPr txBox="1"/>
          <p:nvPr/>
        </p:nvSpPr>
        <p:spPr>
          <a:xfrm>
            <a:off x="520372" y="820182"/>
            <a:ext cx="5856394" cy="646331"/>
          </a:xfrm>
          <a:prstGeom prst="rect">
            <a:avLst/>
          </a:prstGeom>
          <a:noFill/>
        </p:spPr>
        <p:txBody>
          <a:bodyPr wrap="square" rtlCol="0">
            <a:spAutoFit/>
          </a:bodyPr>
          <a:lstStyle/>
          <a:p>
            <a:r>
              <a:rPr lang="en-US"/>
              <a:t>Total cumulative network 2000-2014; </a:t>
            </a:r>
          </a:p>
          <a:p>
            <a:r>
              <a:rPr lang="en-US"/>
              <a:t>log(acquisitions) are used to weight the network edges. </a:t>
            </a:r>
          </a:p>
        </p:txBody>
      </p:sp>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6262108" y="3174897"/>
            <a:ext cx="2143669" cy="1632057"/>
          </a:xfrm>
          <a:prstGeom prst="rect">
            <a:avLst/>
          </a:prstGeom>
          <a:noFill/>
          <a:ln>
            <a:noFill/>
          </a:ln>
        </p:spPr>
      </p:pic>
      <p:pic>
        <p:nvPicPr>
          <p:cNvPr id="6" name="Picture 5"/>
          <p:cNvPicPr>
            <a:picLocks noChangeAspect="1"/>
          </p:cNvPicPr>
          <p:nvPr/>
        </p:nvPicPr>
        <p:blipFill>
          <a:blip r:embed="rId5"/>
          <a:stretch>
            <a:fillRect/>
          </a:stretch>
        </p:blipFill>
        <p:spPr>
          <a:xfrm>
            <a:off x="6553200" y="5238582"/>
            <a:ext cx="1614428" cy="1619418"/>
          </a:xfrm>
          <a:prstGeom prst="rect">
            <a:avLst/>
          </a:prstGeom>
        </p:spPr>
      </p:pic>
      <p:sp>
        <p:nvSpPr>
          <p:cNvPr id="7" name="TextBox 6"/>
          <p:cNvSpPr txBox="1"/>
          <p:nvPr/>
        </p:nvSpPr>
        <p:spPr>
          <a:xfrm>
            <a:off x="6603611" y="2701674"/>
            <a:ext cx="1076024" cy="369332"/>
          </a:xfrm>
          <a:prstGeom prst="rect">
            <a:avLst/>
          </a:prstGeom>
          <a:noFill/>
        </p:spPr>
        <p:txBody>
          <a:bodyPr wrap="square" rtlCol="0">
            <a:spAutoFit/>
          </a:bodyPr>
          <a:lstStyle/>
          <a:p>
            <a:r>
              <a:rPr lang="en-US"/>
              <a:t>2004</a:t>
            </a:r>
          </a:p>
        </p:txBody>
      </p:sp>
      <p:sp>
        <p:nvSpPr>
          <p:cNvPr id="8" name="TextBox 7"/>
          <p:cNvSpPr txBox="1"/>
          <p:nvPr/>
        </p:nvSpPr>
        <p:spPr>
          <a:xfrm>
            <a:off x="6553200" y="4895707"/>
            <a:ext cx="1076024" cy="369332"/>
          </a:xfrm>
          <a:prstGeom prst="rect">
            <a:avLst/>
          </a:prstGeom>
          <a:noFill/>
        </p:spPr>
        <p:txBody>
          <a:bodyPr wrap="square" rtlCol="0">
            <a:spAutoFit/>
          </a:bodyPr>
          <a:lstStyle/>
          <a:p>
            <a:r>
              <a:rPr lang="en-US"/>
              <a:t>2002</a:t>
            </a:r>
          </a:p>
        </p:txBody>
      </p:sp>
      <p:pic>
        <p:nvPicPr>
          <p:cNvPr id="10" name="Picture 9"/>
          <p:cNvPicPr/>
          <p:nvPr/>
        </p:nvPicPr>
        <p:blipFill>
          <a:blip r:embed="rId6">
            <a:extLst>
              <a:ext uri="{28A0092B-C50C-407E-A947-70E740481C1C}">
                <a14:useLocalDpi xmlns:a14="http://schemas.microsoft.com/office/drawing/2010/main" val="0"/>
              </a:ext>
            </a:extLst>
          </a:blip>
          <a:srcRect/>
          <a:stretch>
            <a:fillRect/>
          </a:stretch>
        </p:blipFill>
        <p:spPr bwMode="auto">
          <a:xfrm>
            <a:off x="6262108" y="1466513"/>
            <a:ext cx="1966231" cy="1301929"/>
          </a:xfrm>
          <a:prstGeom prst="rect">
            <a:avLst/>
          </a:prstGeom>
          <a:noFill/>
          <a:ln>
            <a:noFill/>
          </a:ln>
        </p:spPr>
      </p:pic>
      <p:sp>
        <p:nvSpPr>
          <p:cNvPr id="11" name="TextBox 10"/>
          <p:cNvSpPr txBox="1"/>
          <p:nvPr/>
        </p:nvSpPr>
        <p:spPr>
          <a:xfrm>
            <a:off x="6603611" y="1002050"/>
            <a:ext cx="1076024" cy="369332"/>
          </a:xfrm>
          <a:prstGeom prst="rect">
            <a:avLst/>
          </a:prstGeom>
          <a:noFill/>
        </p:spPr>
        <p:txBody>
          <a:bodyPr wrap="square" rtlCol="0">
            <a:spAutoFit/>
          </a:bodyPr>
          <a:lstStyle/>
          <a:p>
            <a:r>
              <a:rPr lang="en-US"/>
              <a:t>2006</a:t>
            </a:r>
          </a:p>
        </p:txBody>
      </p:sp>
      <p:sp>
        <p:nvSpPr>
          <p:cNvPr id="12" name="Slide Number Placeholder 11">
            <a:extLst>
              <a:ext uri="{FF2B5EF4-FFF2-40B4-BE49-F238E27FC236}">
                <a16:creationId xmlns:a16="http://schemas.microsoft.com/office/drawing/2014/main" xmlns="" id="{97C08DF0-CA93-7F42-944D-5A965733E012}"/>
              </a:ext>
            </a:extLst>
          </p:cNvPr>
          <p:cNvSpPr>
            <a:spLocks noGrp="1"/>
          </p:cNvSpPr>
          <p:nvPr>
            <p:ph type="sldNum" sz="quarter" idx="12"/>
          </p:nvPr>
        </p:nvSpPr>
        <p:spPr/>
        <p:txBody>
          <a:bodyPr/>
          <a:lstStyle/>
          <a:p>
            <a:fld id="{2CBEC0F5-9B71-2E43-B130-B5392EE8AA4D}" type="slidenum">
              <a:rPr lang="en-US" smtClean="0"/>
              <a:t>27</a:t>
            </a:fld>
            <a:endParaRPr lang="en-US"/>
          </a:p>
        </p:txBody>
      </p:sp>
    </p:spTree>
    <p:extLst>
      <p:ext uri="{BB962C8B-B14F-4D97-AF65-F5344CB8AC3E}">
        <p14:creationId xmlns:p14="http://schemas.microsoft.com/office/powerpoint/2010/main" val="414660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66799" y="1499257"/>
            <a:ext cx="6015555" cy="4621705"/>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808939" y="4100911"/>
            <a:ext cx="2009081" cy="2166206"/>
          </a:xfrm>
          <a:prstGeom prst="rect">
            <a:avLst/>
          </a:prstGeom>
          <a:noFill/>
          <a:ln>
            <a:noFill/>
          </a:ln>
        </p:spPr>
      </p:pic>
      <p:sp>
        <p:nvSpPr>
          <p:cNvPr id="6" name="TextBox 5"/>
          <p:cNvSpPr txBox="1"/>
          <p:nvPr/>
        </p:nvSpPr>
        <p:spPr>
          <a:xfrm>
            <a:off x="520372" y="820182"/>
            <a:ext cx="5856394" cy="646331"/>
          </a:xfrm>
          <a:prstGeom prst="rect">
            <a:avLst/>
          </a:prstGeom>
          <a:noFill/>
        </p:spPr>
        <p:txBody>
          <a:bodyPr wrap="square" rtlCol="0">
            <a:spAutoFit/>
          </a:bodyPr>
          <a:lstStyle/>
          <a:p>
            <a:r>
              <a:rPr lang="en-US"/>
              <a:t>Software firm acquisitions of non-software firms, at the industry-level of aggregation. </a:t>
            </a:r>
          </a:p>
        </p:txBody>
      </p:sp>
      <p:sp>
        <p:nvSpPr>
          <p:cNvPr id="5" name="TextBox 4"/>
          <p:cNvSpPr txBox="1"/>
          <p:nvPr/>
        </p:nvSpPr>
        <p:spPr>
          <a:xfrm>
            <a:off x="520372" y="406400"/>
            <a:ext cx="5435928" cy="369332"/>
          </a:xfrm>
          <a:prstGeom prst="rect">
            <a:avLst/>
          </a:prstGeom>
          <a:noFill/>
        </p:spPr>
        <p:txBody>
          <a:bodyPr wrap="square" rtlCol="0">
            <a:spAutoFit/>
          </a:bodyPr>
          <a:lstStyle/>
          <a:p>
            <a:r>
              <a:rPr lang="en-US" b="1"/>
              <a:t>Network subset</a:t>
            </a:r>
          </a:p>
        </p:txBody>
      </p:sp>
      <p:sp>
        <p:nvSpPr>
          <p:cNvPr id="8" name="Slide Number Placeholder 7">
            <a:extLst>
              <a:ext uri="{FF2B5EF4-FFF2-40B4-BE49-F238E27FC236}">
                <a16:creationId xmlns:a16="http://schemas.microsoft.com/office/drawing/2014/main" xmlns="" id="{2585D987-5522-BB46-819A-A12F14C40346}"/>
              </a:ext>
            </a:extLst>
          </p:cNvPr>
          <p:cNvSpPr>
            <a:spLocks noGrp="1"/>
          </p:cNvSpPr>
          <p:nvPr>
            <p:ph type="sldNum" sz="quarter" idx="12"/>
          </p:nvPr>
        </p:nvSpPr>
        <p:spPr/>
        <p:txBody>
          <a:bodyPr/>
          <a:lstStyle/>
          <a:p>
            <a:fld id="{2CBEC0F5-9B71-2E43-B130-B5392EE8AA4D}" type="slidenum">
              <a:rPr lang="en-US" smtClean="0"/>
              <a:t>28</a:t>
            </a:fld>
            <a:endParaRPr lang="en-US"/>
          </a:p>
        </p:txBody>
      </p:sp>
    </p:spTree>
    <p:extLst>
      <p:ext uri="{BB962C8B-B14F-4D97-AF65-F5344CB8AC3E}">
        <p14:creationId xmlns:p14="http://schemas.microsoft.com/office/powerpoint/2010/main" val="329040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defRPr/>
            </a:pPr>
            <a:r>
              <a:rPr lang="en-US" sz="2800">
                <a:latin typeface="Times New Roman" charset="0"/>
                <a:cs typeface="Times New Roman" charset="0"/>
              </a:rPr>
              <a:t>Research Context: SAP Online Community Network </a:t>
            </a:r>
          </a:p>
        </p:txBody>
      </p:sp>
      <p:pic>
        <p:nvPicPr>
          <p:cNvPr id="15363" name="Picture 1" descr="Screen shot 2011-02-17 at 11.58.20 PM.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7575" y="1905000"/>
            <a:ext cx="7308850" cy="41449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id="{8D6C384F-86E0-7E48-8EB7-E2DA308A82A7}"/>
              </a:ext>
            </a:extLst>
          </p:cNvPr>
          <p:cNvSpPr>
            <a:spLocks noGrp="1"/>
          </p:cNvSpPr>
          <p:nvPr>
            <p:ph type="sldNum" sz="quarter" idx="12"/>
          </p:nvPr>
        </p:nvSpPr>
        <p:spPr/>
        <p:txBody>
          <a:bodyPr/>
          <a:lstStyle/>
          <a:p>
            <a:fld id="{2CBEC0F5-9B71-2E43-B130-B5392EE8AA4D}" type="slidenum">
              <a:rPr lang="en-US" smtClean="0"/>
              <a:t>29</a:t>
            </a:fld>
            <a:endParaRPr lang="en-US"/>
          </a:p>
        </p:txBody>
      </p:sp>
    </p:spTree>
    <p:extLst>
      <p:ext uri="{BB962C8B-B14F-4D97-AF65-F5344CB8AC3E}">
        <p14:creationId xmlns:p14="http://schemas.microsoft.com/office/powerpoint/2010/main" val="378879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1.1 Aspects of networks</a:t>
            </a:r>
          </a:p>
        </p:txBody>
      </p:sp>
      <p:sp>
        <p:nvSpPr>
          <p:cNvPr id="8" name="Text Placeholder 7"/>
          <p:cNvSpPr>
            <a:spLocks noGrp="1"/>
          </p:cNvSpPr>
          <p:nvPr>
            <p:ph type="body" idx="1"/>
          </p:nvPr>
        </p:nvSpPr>
        <p:spPr/>
        <p:txBody>
          <a:bodyPr/>
          <a:lstStyle/>
          <a:p>
            <a:r>
              <a:rPr lang="en-US" dirty="0"/>
              <a:t>Confluence of ideas</a:t>
            </a:r>
          </a:p>
        </p:txBody>
      </p:sp>
      <p:sp>
        <p:nvSpPr>
          <p:cNvPr id="3" name="Slide Number Placeholder 2">
            <a:extLst>
              <a:ext uri="{FF2B5EF4-FFF2-40B4-BE49-F238E27FC236}">
                <a16:creationId xmlns:a16="http://schemas.microsoft.com/office/drawing/2014/main" xmlns="" id="{64C2ECC6-360B-594E-9BEB-C1CB2CE2C3DA}"/>
              </a:ext>
            </a:extLst>
          </p:cNvPr>
          <p:cNvSpPr>
            <a:spLocks noGrp="1"/>
          </p:cNvSpPr>
          <p:nvPr>
            <p:ph type="sldNum" sz="quarter" idx="12"/>
          </p:nvPr>
        </p:nvSpPr>
        <p:spPr/>
        <p:txBody>
          <a:bodyPr/>
          <a:lstStyle/>
          <a:p>
            <a:fld id="{2CBEC0F5-9B71-2E43-B130-B5392EE8AA4D}" type="slidenum">
              <a:rPr lang="en-US" smtClean="0"/>
              <a:t>3</a:t>
            </a:fld>
            <a:endParaRPr lang="en-US"/>
          </a:p>
        </p:txBody>
      </p:sp>
    </p:spTree>
    <p:extLst>
      <p:ext uri="{BB962C8B-B14F-4D97-AF65-F5344CB8AC3E}">
        <p14:creationId xmlns:p14="http://schemas.microsoft.com/office/powerpoint/2010/main" val="808346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Slide Number Placeholder 3">
            <a:extLst>
              <a:ext uri="{FF2B5EF4-FFF2-40B4-BE49-F238E27FC236}">
                <a16:creationId xmlns:a16="http://schemas.microsoft.com/office/drawing/2014/main" xmlns="" id="{A0B48414-5A6A-EA4E-A3E1-37131A59F69B}"/>
              </a:ext>
            </a:extLst>
          </p:cNvPr>
          <p:cNvSpPr>
            <a:spLocks noGrp="1"/>
          </p:cNvSpPr>
          <p:nvPr>
            <p:ph type="sldNum" sz="quarter" idx="12"/>
          </p:nvPr>
        </p:nvSpPr>
        <p:spPr/>
        <p:txBody>
          <a:bodyPr/>
          <a:lstStyle/>
          <a:p>
            <a:fld id="{2CBEC0F5-9B71-2E43-B130-B5392EE8AA4D}" type="slidenum">
              <a:rPr lang="en-US" smtClean="0"/>
              <a:t>30</a:t>
            </a:fld>
            <a:endParaRPr lang="en-US"/>
          </a:p>
        </p:txBody>
      </p:sp>
    </p:spTree>
    <p:extLst>
      <p:ext uri="{BB962C8B-B14F-4D97-AF65-F5344CB8AC3E}">
        <p14:creationId xmlns:p14="http://schemas.microsoft.com/office/powerpoint/2010/main" val="379186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0"/>
            <a:ext cx="79486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38125"/>
            <a:ext cx="21082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Box 8"/>
          <p:cNvSpPr txBox="1">
            <a:spLocks noChangeArrowheads="1"/>
          </p:cNvSpPr>
          <p:nvPr/>
        </p:nvSpPr>
        <p:spPr bwMode="auto">
          <a:xfrm>
            <a:off x="5938838" y="6086475"/>
            <a:ext cx="259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Size: Log(Points Earned)</a:t>
            </a:r>
          </a:p>
        </p:txBody>
      </p:sp>
      <p:sp>
        <p:nvSpPr>
          <p:cNvPr id="53252" name="TextBox 9"/>
          <p:cNvSpPr txBox="1">
            <a:spLocks noChangeArrowheads="1"/>
          </p:cNvSpPr>
          <p:nvPr/>
        </p:nvSpPr>
        <p:spPr bwMode="auto">
          <a:xfrm>
            <a:off x="2909888" y="146050"/>
            <a:ext cx="302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Network of Most Active Users</a:t>
            </a:r>
          </a:p>
        </p:txBody>
      </p:sp>
      <p:sp>
        <p:nvSpPr>
          <p:cNvPr id="4" name="Slide Number Placeholder 3">
            <a:extLst>
              <a:ext uri="{FF2B5EF4-FFF2-40B4-BE49-F238E27FC236}">
                <a16:creationId xmlns:a16="http://schemas.microsoft.com/office/drawing/2014/main" xmlns="" id="{83660204-19A1-1847-AD51-38DF2AAD1E1D}"/>
              </a:ext>
            </a:extLst>
          </p:cNvPr>
          <p:cNvSpPr>
            <a:spLocks noGrp="1"/>
          </p:cNvSpPr>
          <p:nvPr>
            <p:ph type="sldNum" sz="quarter" idx="12"/>
          </p:nvPr>
        </p:nvSpPr>
        <p:spPr/>
        <p:txBody>
          <a:bodyPr/>
          <a:lstStyle/>
          <a:p>
            <a:fld id="{2CBEC0F5-9B71-2E43-B130-B5392EE8AA4D}" type="slidenum">
              <a:rPr lang="en-US" smtClean="0"/>
              <a:t>31</a:t>
            </a:fld>
            <a:endParaRPr lang="en-US"/>
          </a:p>
        </p:txBody>
      </p:sp>
    </p:spTree>
    <p:extLst>
      <p:ext uri="{BB962C8B-B14F-4D97-AF65-F5344CB8AC3E}">
        <p14:creationId xmlns:p14="http://schemas.microsoft.com/office/powerpoint/2010/main" val="285269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Syllabus</a:t>
            </a:r>
          </a:p>
        </p:txBody>
      </p:sp>
      <p:sp>
        <p:nvSpPr>
          <p:cNvPr id="3" name="Subtitle 2"/>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xmlns="" id="{21B30A21-3923-3940-89EC-AC06458A6D13}"/>
              </a:ext>
            </a:extLst>
          </p:cNvPr>
          <p:cNvSpPr>
            <a:spLocks noGrp="1"/>
          </p:cNvSpPr>
          <p:nvPr>
            <p:ph type="sldNum" sz="quarter" idx="12"/>
          </p:nvPr>
        </p:nvSpPr>
        <p:spPr/>
        <p:txBody>
          <a:bodyPr/>
          <a:lstStyle/>
          <a:p>
            <a:fld id="{2CBEC0F5-9B71-2E43-B130-B5392EE8AA4D}" type="slidenum">
              <a:rPr lang="en-US" smtClean="0"/>
              <a:t>32</a:t>
            </a:fld>
            <a:endParaRPr lang="en-US"/>
          </a:p>
        </p:txBody>
      </p:sp>
    </p:spTree>
    <p:extLst>
      <p:ext uri="{BB962C8B-B14F-4D97-AF65-F5344CB8AC3E}">
        <p14:creationId xmlns:p14="http://schemas.microsoft.com/office/powerpoint/2010/main" val="1200194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ea typeface="ＭＳ Ｐゴシック" charset="-128"/>
                <a:cs typeface="ＭＳ Ｐゴシック" charset="-128"/>
              </a:rPr>
              <a:t>Labs</a:t>
            </a:r>
          </a:p>
        </p:txBody>
      </p:sp>
      <p:sp>
        <p:nvSpPr>
          <p:cNvPr id="27651" name="Content Placeholder 2"/>
          <p:cNvSpPr>
            <a:spLocks noGrp="1"/>
          </p:cNvSpPr>
          <p:nvPr>
            <p:ph idx="1"/>
          </p:nvPr>
        </p:nvSpPr>
        <p:spPr>
          <a:xfrm>
            <a:off x="533400" y="1295400"/>
            <a:ext cx="8077200" cy="4967288"/>
          </a:xfrm>
        </p:spPr>
        <p:txBody>
          <a:bodyPr/>
          <a:lstStyle/>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p:txBody>
      </p:sp>
      <p:pic>
        <p:nvPicPr>
          <p:cNvPr id="4" name="Picture 3" descr="screenshot_205714.png"/>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5021940" y="4698546"/>
            <a:ext cx="2697239" cy="2022929"/>
          </a:xfrm>
          <a:prstGeom prst="rect">
            <a:avLst/>
          </a:prstGeom>
        </p:spPr>
      </p:pic>
      <p:sp>
        <p:nvSpPr>
          <p:cNvPr id="3" name="TextBox 2"/>
          <p:cNvSpPr txBox="1"/>
          <p:nvPr/>
        </p:nvSpPr>
        <p:spPr>
          <a:xfrm>
            <a:off x="952546" y="1295400"/>
            <a:ext cx="6191549" cy="4524316"/>
          </a:xfrm>
          <a:prstGeom prst="rect">
            <a:avLst/>
          </a:prstGeom>
          <a:noFill/>
        </p:spPr>
        <p:txBody>
          <a:bodyPr wrap="square" rtlCol="0">
            <a:spAutoFit/>
          </a:bodyPr>
          <a:lstStyle/>
          <a:p>
            <a:pPr marL="342900" indent="-342900">
              <a:buFont typeface="+mj-lt"/>
              <a:buAutoNum type="arabicParenR"/>
            </a:pPr>
            <a:r>
              <a:rPr lang="en-US" dirty="0"/>
              <a:t>Visualizing networks for insight</a:t>
            </a:r>
          </a:p>
          <a:p>
            <a:pPr marL="342900" indent="-342900">
              <a:buFont typeface="+mj-lt"/>
              <a:buAutoNum type="arabicParenR"/>
            </a:pPr>
            <a:endParaRPr lang="en-US" dirty="0"/>
          </a:p>
          <a:p>
            <a:pPr marL="342900" indent="-342900">
              <a:buFont typeface="+mj-lt"/>
              <a:buAutoNum type="arabicParenR"/>
            </a:pPr>
            <a:r>
              <a:rPr lang="en-US" dirty="0"/>
              <a:t>Network measures: Global and local</a:t>
            </a:r>
          </a:p>
          <a:p>
            <a:pPr marL="342900" indent="-342900">
              <a:buFont typeface="+mj-lt"/>
              <a:buAutoNum type="arabicParenR"/>
            </a:pPr>
            <a:endParaRPr lang="en-US" dirty="0"/>
          </a:p>
          <a:p>
            <a:pPr marL="342900" indent="-342900">
              <a:buFont typeface="+mj-lt"/>
              <a:buAutoNum type="arabicParenR"/>
            </a:pPr>
            <a:r>
              <a:rPr lang="en-US" dirty="0"/>
              <a:t>Fitting network models to the data</a:t>
            </a:r>
          </a:p>
          <a:p>
            <a:pPr marL="342900" indent="-342900">
              <a:buFont typeface="+mj-lt"/>
              <a:buAutoNum type="arabicParenR"/>
            </a:pPr>
            <a:endParaRPr lang="en-US" dirty="0"/>
          </a:p>
          <a:p>
            <a:pPr marL="342900" indent="-342900">
              <a:buFont typeface="+mj-lt"/>
              <a:buAutoNum type="arabicParenR"/>
            </a:pPr>
            <a:r>
              <a:rPr lang="en-US" dirty="0"/>
              <a:t>Detecting communities</a:t>
            </a:r>
          </a:p>
          <a:p>
            <a:pPr marL="342900" indent="-342900">
              <a:buFont typeface="+mj-lt"/>
              <a:buAutoNum type="arabicParenR"/>
            </a:pPr>
            <a:endParaRPr lang="en-US" dirty="0"/>
          </a:p>
          <a:p>
            <a:pPr marL="342900" indent="-342900">
              <a:buFont typeface="+mj-lt"/>
              <a:buAutoNum type="arabicParenR"/>
            </a:pPr>
            <a:r>
              <a:rPr lang="en-US" dirty="0"/>
              <a:t>Predicting new links</a:t>
            </a:r>
          </a:p>
          <a:p>
            <a:pPr marL="342900" indent="-342900">
              <a:buFont typeface="+mj-lt"/>
              <a:buAutoNum type="arabicParenR"/>
            </a:pPr>
            <a:endParaRPr lang="en-US" dirty="0"/>
          </a:p>
          <a:p>
            <a:pPr marL="342900" indent="-342900">
              <a:buFont typeface="+mj-lt"/>
              <a:buAutoNum type="arabicParenR"/>
            </a:pPr>
            <a:r>
              <a:rPr lang="en-US" dirty="0"/>
              <a:t>Modeling and predicting how information spreads on networks (e.g. epidemics and contagion)</a:t>
            </a:r>
          </a:p>
          <a:p>
            <a:pPr marL="342900" indent="-342900">
              <a:buFont typeface="+mj-lt"/>
              <a:buAutoNum type="arabicParenR"/>
            </a:pPr>
            <a:endParaRPr lang="en-US" dirty="0"/>
          </a:p>
          <a:p>
            <a:pPr marL="342900" indent="-342900">
              <a:buFont typeface="+mj-lt"/>
              <a:buAutoNum type="arabicParenR"/>
            </a:pPr>
            <a:endParaRPr lang="en-US" dirty="0"/>
          </a:p>
          <a:p>
            <a:pPr marL="285750" indent="-285750">
              <a:buFont typeface="Arial"/>
              <a:buChar char="•"/>
            </a:pPr>
            <a:endParaRPr lang="en-US" dirty="0"/>
          </a:p>
          <a:p>
            <a:pPr marL="285750" indent="-285750">
              <a:buFont typeface="Arial"/>
              <a:buChar char="•"/>
            </a:pPr>
            <a:endParaRPr lang="en-US" dirty="0"/>
          </a:p>
        </p:txBody>
      </p:sp>
      <p:sp>
        <p:nvSpPr>
          <p:cNvPr id="6" name="Slide Number Placeholder 5">
            <a:extLst>
              <a:ext uri="{FF2B5EF4-FFF2-40B4-BE49-F238E27FC236}">
                <a16:creationId xmlns:a16="http://schemas.microsoft.com/office/drawing/2014/main" xmlns="" id="{3F820FF3-7752-8540-A827-D1F21F2C3552}"/>
              </a:ext>
            </a:extLst>
          </p:cNvPr>
          <p:cNvSpPr>
            <a:spLocks noGrp="1"/>
          </p:cNvSpPr>
          <p:nvPr>
            <p:ph type="sldNum" sz="quarter" idx="12"/>
          </p:nvPr>
        </p:nvSpPr>
        <p:spPr/>
        <p:txBody>
          <a:bodyPr/>
          <a:lstStyle/>
          <a:p>
            <a:fld id="{2CBEC0F5-9B71-2E43-B130-B5392EE8AA4D}" type="slidenum">
              <a:rPr lang="en-US" smtClean="0"/>
              <a:t>33</a:t>
            </a:fld>
            <a:endParaRPr lang="en-US"/>
          </a:p>
        </p:txBody>
      </p:sp>
    </p:spTree>
    <p:extLst>
      <p:ext uri="{BB962C8B-B14F-4D97-AF65-F5344CB8AC3E}">
        <p14:creationId xmlns:p14="http://schemas.microsoft.com/office/powerpoint/2010/main" val="315604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ea typeface="ＭＳ Ｐゴシック" charset="-128"/>
                <a:cs typeface="ＭＳ Ｐゴシック" charset="-128"/>
              </a:rPr>
              <a:t>Topics</a:t>
            </a:r>
          </a:p>
        </p:txBody>
      </p:sp>
      <p:sp>
        <p:nvSpPr>
          <p:cNvPr id="27651" name="Content Placeholder 2"/>
          <p:cNvSpPr>
            <a:spLocks noGrp="1"/>
          </p:cNvSpPr>
          <p:nvPr>
            <p:ph idx="1"/>
          </p:nvPr>
        </p:nvSpPr>
        <p:spPr>
          <a:xfrm>
            <a:off x="533400" y="1295400"/>
            <a:ext cx="8077200" cy="4967288"/>
          </a:xfrm>
        </p:spPr>
        <p:txBody>
          <a:bodyPr/>
          <a:lstStyle/>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p:txBody>
      </p:sp>
      <p:pic>
        <p:nvPicPr>
          <p:cNvPr id="4" name="Picture 3" descr="screenshot_205714.png"/>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5021940" y="4698546"/>
            <a:ext cx="2697239" cy="2022929"/>
          </a:xfrm>
          <a:prstGeom prst="rect">
            <a:avLst/>
          </a:prstGeom>
        </p:spPr>
      </p:pic>
      <p:sp>
        <p:nvSpPr>
          <p:cNvPr id="3" name="TextBox 2"/>
          <p:cNvSpPr txBox="1"/>
          <p:nvPr/>
        </p:nvSpPr>
        <p:spPr>
          <a:xfrm>
            <a:off x="952546" y="1295400"/>
            <a:ext cx="6191549" cy="3416320"/>
          </a:xfrm>
          <a:prstGeom prst="rect">
            <a:avLst/>
          </a:prstGeom>
          <a:noFill/>
        </p:spPr>
        <p:txBody>
          <a:bodyPr wrap="square" rtlCol="0">
            <a:spAutoFit/>
          </a:bodyPr>
          <a:lstStyle/>
          <a:p>
            <a:pPr marL="285750" indent="-285750">
              <a:buFont typeface="Arial"/>
              <a:buChar char="•"/>
            </a:pPr>
            <a:r>
              <a:rPr lang="en-US" dirty="0"/>
              <a:t>Visualizing and modeling network structure</a:t>
            </a:r>
          </a:p>
          <a:p>
            <a:pPr marL="285750" indent="-285750">
              <a:buFont typeface="Arial"/>
              <a:buChar char="•"/>
            </a:pPr>
            <a:endParaRPr lang="en-US" dirty="0"/>
          </a:p>
          <a:p>
            <a:pPr marL="285750" indent="-285750">
              <a:buFont typeface="Arial"/>
              <a:buChar char="•"/>
            </a:pPr>
            <a:r>
              <a:rPr lang="en-US" dirty="0"/>
              <a:t>Identifying individuals with influence</a:t>
            </a:r>
          </a:p>
          <a:p>
            <a:pPr marL="285750" indent="-285750">
              <a:buFont typeface="Arial"/>
              <a:buChar char="•"/>
            </a:pPr>
            <a:endParaRPr lang="en-US" dirty="0"/>
          </a:p>
          <a:p>
            <a:pPr marL="285750" indent="-285750">
              <a:buFont typeface="Arial"/>
              <a:buChar char="•"/>
            </a:pPr>
            <a:r>
              <a:rPr lang="en-US" dirty="0"/>
              <a:t>Modeling and predicting how networks change over time</a:t>
            </a:r>
          </a:p>
          <a:p>
            <a:pPr marL="285750" indent="-285750">
              <a:buFont typeface="Arial"/>
              <a:buChar char="•"/>
            </a:pPr>
            <a:endParaRPr lang="en-US" dirty="0"/>
          </a:p>
          <a:p>
            <a:pPr marL="285750" indent="-285750">
              <a:buFont typeface="Arial"/>
              <a:buChar char="•"/>
            </a:pPr>
            <a:r>
              <a:rPr lang="en-US" dirty="0"/>
              <a:t>Modeling and predicting how information spreads on networks</a:t>
            </a:r>
          </a:p>
          <a:p>
            <a:pPr marL="285750" indent="-285750">
              <a:buFont typeface="Arial"/>
              <a:buChar char="•"/>
            </a:pPr>
            <a:endParaRPr lang="en-US" dirty="0"/>
          </a:p>
          <a:p>
            <a:pPr marL="285750" indent="-285750">
              <a:buFont typeface="Arial"/>
              <a:buChar char="•"/>
            </a:pPr>
            <a:r>
              <a:rPr lang="en-US" dirty="0"/>
              <a:t>Understanding strategy and </a:t>
            </a:r>
            <a:r>
              <a:rPr lang="en-US" i="1" dirty="0"/>
              <a:t>games </a:t>
            </a:r>
            <a:r>
              <a:rPr lang="en-US" dirty="0"/>
              <a:t>in the network context</a:t>
            </a:r>
          </a:p>
          <a:p>
            <a:pPr marL="285750" indent="-285750">
              <a:buFont typeface="Arial"/>
              <a:buChar char="•"/>
            </a:pPr>
            <a:endParaRPr lang="en-US" dirty="0"/>
          </a:p>
          <a:p>
            <a:pPr marL="285750" indent="-285750">
              <a:buFont typeface="Arial"/>
              <a:buChar char="•"/>
            </a:pPr>
            <a:endParaRPr lang="en-US" dirty="0"/>
          </a:p>
        </p:txBody>
      </p:sp>
      <p:sp>
        <p:nvSpPr>
          <p:cNvPr id="6" name="Slide Number Placeholder 5">
            <a:extLst>
              <a:ext uri="{FF2B5EF4-FFF2-40B4-BE49-F238E27FC236}">
                <a16:creationId xmlns:a16="http://schemas.microsoft.com/office/drawing/2014/main" xmlns="" id="{0D3F3352-CAF0-8748-BDEF-04ABEEDED368}"/>
              </a:ext>
            </a:extLst>
          </p:cNvPr>
          <p:cNvSpPr>
            <a:spLocks noGrp="1"/>
          </p:cNvSpPr>
          <p:nvPr>
            <p:ph type="sldNum" sz="quarter" idx="12"/>
          </p:nvPr>
        </p:nvSpPr>
        <p:spPr/>
        <p:txBody>
          <a:bodyPr/>
          <a:lstStyle/>
          <a:p>
            <a:fld id="{2CBEC0F5-9B71-2E43-B130-B5392EE8AA4D}" type="slidenum">
              <a:rPr lang="en-US" smtClean="0"/>
              <a:t>34</a:t>
            </a:fld>
            <a:endParaRPr lang="en-US"/>
          </a:p>
        </p:txBody>
      </p:sp>
    </p:spTree>
    <p:extLst>
      <p:ext uri="{BB962C8B-B14F-4D97-AF65-F5344CB8AC3E}">
        <p14:creationId xmlns:p14="http://schemas.microsoft.com/office/powerpoint/2010/main" val="1875937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ea typeface="ＭＳ Ｐゴシック" charset="-128"/>
                <a:cs typeface="ＭＳ Ｐゴシック" charset="-128"/>
              </a:rPr>
              <a:t>Main Tools</a:t>
            </a:r>
          </a:p>
        </p:txBody>
      </p:sp>
      <p:sp>
        <p:nvSpPr>
          <p:cNvPr id="27651" name="Content Placeholder 2"/>
          <p:cNvSpPr>
            <a:spLocks noGrp="1"/>
          </p:cNvSpPr>
          <p:nvPr>
            <p:ph idx="1"/>
          </p:nvPr>
        </p:nvSpPr>
        <p:spPr>
          <a:xfrm>
            <a:off x="533400" y="1295400"/>
            <a:ext cx="8077200" cy="4967288"/>
          </a:xfrm>
        </p:spPr>
        <p:txBody>
          <a:bodyPr/>
          <a:lstStyle/>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a:p>
            <a:pPr>
              <a:lnSpc>
                <a:spcPct val="80000"/>
              </a:lnSpc>
            </a:pPr>
            <a:endParaRPr lang="en-US" sz="2000" dirty="0">
              <a:ea typeface="ＭＳ Ｐゴシック" charset="-128"/>
              <a:cs typeface="ＭＳ Ｐゴシック" charset="-128"/>
            </a:endParaRPr>
          </a:p>
        </p:txBody>
      </p:sp>
      <p:pic>
        <p:nvPicPr>
          <p:cNvPr id="4" name="Picture 3" descr="screenshot_205714.png"/>
          <p:cNvPicPr>
            <a:picLocks noChangeAspect="1"/>
          </p:cNvPicPr>
          <p:nvPr/>
        </p:nvPicPr>
        <p:blipFill>
          <a:blip r:embed="rId3">
            <a:alphaModFix amt="62000"/>
            <a:extLst>
              <a:ext uri="{28A0092B-C50C-407E-A947-70E740481C1C}">
                <a14:useLocalDpi xmlns:a14="http://schemas.microsoft.com/office/drawing/2010/main" val="0"/>
              </a:ext>
            </a:extLst>
          </a:blip>
          <a:stretch>
            <a:fillRect/>
          </a:stretch>
        </p:blipFill>
        <p:spPr>
          <a:xfrm>
            <a:off x="3931510" y="3880724"/>
            <a:ext cx="3787670" cy="2840752"/>
          </a:xfrm>
          <a:prstGeom prst="rect">
            <a:avLst/>
          </a:prstGeom>
        </p:spPr>
      </p:pic>
      <p:sp>
        <p:nvSpPr>
          <p:cNvPr id="3" name="TextBox 2"/>
          <p:cNvSpPr txBox="1"/>
          <p:nvPr/>
        </p:nvSpPr>
        <p:spPr>
          <a:xfrm>
            <a:off x="952546" y="1295400"/>
            <a:ext cx="6191549" cy="2585323"/>
          </a:xfrm>
          <a:prstGeom prst="rect">
            <a:avLst/>
          </a:prstGeom>
          <a:noFill/>
        </p:spPr>
        <p:txBody>
          <a:bodyPr wrap="square" rtlCol="0">
            <a:spAutoFit/>
          </a:bodyPr>
          <a:lstStyle/>
          <a:p>
            <a:pPr marL="285750" indent="-285750">
              <a:buFont typeface="Arial"/>
              <a:buChar char="•"/>
            </a:pPr>
            <a:r>
              <a:rPr lang="en-US" dirty="0"/>
              <a:t>R:  Network metrics and statistical analysis </a:t>
            </a:r>
          </a:p>
          <a:p>
            <a:pPr marL="285750" indent="-285750">
              <a:buFont typeface="Arial"/>
              <a:buChar char="•"/>
            </a:pPr>
            <a:endParaRPr lang="en-US" dirty="0"/>
          </a:p>
          <a:p>
            <a:pPr marL="285750" indent="-285750">
              <a:buFont typeface="Arial"/>
              <a:buChar char="•"/>
            </a:pPr>
            <a:r>
              <a:rPr lang="en-US"/>
              <a:t>Gephi</a:t>
            </a:r>
            <a:r>
              <a:rPr lang="en-US" dirty="0"/>
              <a:t>: Visualization</a:t>
            </a:r>
          </a:p>
          <a:p>
            <a:pPr marL="742950" lvl="1" indent="-285750">
              <a:buFont typeface="Arial"/>
              <a:buChar char="•"/>
            </a:pPr>
            <a:endParaRPr lang="en-US" dirty="0"/>
          </a:p>
          <a:p>
            <a:pPr marL="285750" indent="-285750">
              <a:buFont typeface="Arial"/>
              <a:buChar char="•"/>
            </a:pPr>
            <a:r>
              <a:rPr lang="en-US" dirty="0" err="1"/>
              <a:t>NetLogo</a:t>
            </a:r>
            <a:r>
              <a:rPr lang="en-US" dirty="0"/>
              <a:t>: Simulation</a:t>
            </a:r>
          </a:p>
          <a:p>
            <a:pPr marL="742950" lvl="1" indent="-285750">
              <a:buFont typeface="Arial"/>
              <a:buChar char="•"/>
            </a:pPr>
            <a:endParaRPr lang="en-US" dirty="0"/>
          </a:p>
          <a:p>
            <a:pPr marL="285750" indent="-285750">
              <a:buFont typeface="Arial"/>
              <a:buChar char="•"/>
            </a:pPr>
            <a:endParaRPr lang="en-US" dirty="0"/>
          </a:p>
          <a:p>
            <a:endParaRPr lang="en-US" dirty="0"/>
          </a:p>
          <a:p>
            <a:pPr marL="285750" indent="-285750">
              <a:buFont typeface="Arial"/>
              <a:buChar char="•"/>
            </a:pPr>
            <a:endParaRPr lang="en-US" dirty="0"/>
          </a:p>
        </p:txBody>
      </p:sp>
      <p:sp>
        <p:nvSpPr>
          <p:cNvPr id="6" name="Slide Number Placeholder 5">
            <a:extLst>
              <a:ext uri="{FF2B5EF4-FFF2-40B4-BE49-F238E27FC236}">
                <a16:creationId xmlns:a16="http://schemas.microsoft.com/office/drawing/2014/main" xmlns="" id="{CBF8B5A6-A13E-2A45-A8F2-9ABAE80AA0C3}"/>
              </a:ext>
            </a:extLst>
          </p:cNvPr>
          <p:cNvSpPr>
            <a:spLocks noGrp="1"/>
          </p:cNvSpPr>
          <p:nvPr>
            <p:ph type="sldNum" sz="quarter" idx="12"/>
          </p:nvPr>
        </p:nvSpPr>
        <p:spPr/>
        <p:txBody>
          <a:bodyPr/>
          <a:lstStyle/>
          <a:p>
            <a:fld id="{2CBEC0F5-9B71-2E43-B130-B5392EE8AA4D}" type="slidenum">
              <a:rPr lang="en-US" smtClean="0"/>
              <a:t>35</a:t>
            </a:fld>
            <a:endParaRPr lang="en-US"/>
          </a:p>
        </p:txBody>
      </p:sp>
    </p:spTree>
    <p:extLst>
      <p:ext uri="{BB962C8B-B14F-4D97-AF65-F5344CB8AC3E}">
        <p14:creationId xmlns:p14="http://schemas.microsoft.com/office/powerpoint/2010/main" val="263454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Easley and Kleinberg (2010): </a:t>
            </a:r>
            <a:br>
              <a:rPr lang="en-US" sz="2000" dirty="0"/>
            </a:br>
            <a:r>
              <a:rPr lang="en-US" sz="2000" dirty="0"/>
              <a:t>Basic source material, required (pre-pub draft available online, free)</a:t>
            </a:r>
          </a:p>
        </p:txBody>
      </p:sp>
      <p:pic>
        <p:nvPicPr>
          <p:cNvPr id="3" name="Picture 2"/>
          <p:cNvPicPr>
            <a:picLocks noChangeAspect="1"/>
          </p:cNvPicPr>
          <p:nvPr/>
        </p:nvPicPr>
        <p:blipFill>
          <a:blip r:embed="rId2"/>
          <a:stretch>
            <a:fillRect/>
          </a:stretch>
        </p:blipFill>
        <p:spPr>
          <a:xfrm>
            <a:off x="1096650" y="1417638"/>
            <a:ext cx="5727481" cy="4237674"/>
          </a:xfrm>
          <a:prstGeom prst="rect">
            <a:avLst/>
          </a:prstGeom>
        </p:spPr>
      </p:pic>
      <p:sp>
        <p:nvSpPr>
          <p:cNvPr id="5" name="TextBox 4"/>
          <p:cNvSpPr txBox="1"/>
          <p:nvPr/>
        </p:nvSpPr>
        <p:spPr>
          <a:xfrm>
            <a:off x="1096650" y="5892800"/>
            <a:ext cx="5803683" cy="307777"/>
          </a:xfrm>
          <a:prstGeom prst="rect">
            <a:avLst/>
          </a:prstGeom>
          <a:noFill/>
        </p:spPr>
        <p:txBody>
          <a:bodyPr wrap="square" rtlCol="0">
            <a:spAutoFit/>
          </a:bodyPr>
          <a:lstStyle/>
          <a:p>
            <a:r>
              <a:rPr lang="en-US" sz="1400" dirty="0"/>
              <a:t>https://</a:t>
            </a:r>
            <a:r>
              <a:rPr lang="en-US" sz="1400" dirty="0" err="1"/>
              <a:t>www.cs.cornell.edu</a:t>
            </a:r>
            <a:r>
              <a:rPr lang="en-US" sz="1400" dirty="0"/>
              <a:t>/home/</a:t>
            </a:r>
            <a:r>
              <a:rPr lang="en-US" sz="1400" dirty="0" err="1"/>
              <a:t>kleinber</a:t>
            </a:r>
            <a:r>
              <a:rPr lang="en-US" sz="1400" dirty="0"/>
              <a:t>/networks-book/</a:t>
            </a:r>
          </a:p>
        </p:txBody>
      </p:sp>
      <p:sp>
        <p:nvSpPr>
          <p:cNvPr id="7" name="Slide Number Placeholder 6">
            <a:extLst>
              <a:ext uri="{FF2B5EF4-FFF2-40B4-BE49-F238E27FC236}">
                <a16:creationId xmlns:a16="http://schemas.microsoft.com/office/drawing/2014/main" xmlns="" id="{9544244E-79EC-B44C-A246-505521BBC79A}"/>
              </a:ext>
            </a:extLst>
          </p:cNvPr>
          <p:cNvSpPr>
            <a:spLocks noGrp="1"/>
          </p:cNvSpPr>
          <p:nvPr>
            <p:ph type="sldNum" sz="quarter" idx="12"/>
          </p:nvPr>
        </p:nvSpPr>
        <p:spPr/>
        <p:txBody>
          <a:bodyPr/>
          <a:lstStyle/>
          <a:p>
            <a:fld id="{2CBEC0F5-9B71-2E43-B130-B5392EE8AA4D}" type="slidenum">
              <a:rPr lang="en-US" smtClean="0"/>
              <a:t>36</a:t>
            </a:fld>
            <a:endParaRPr lang="en-US"/>
          </a:p>
        </p:txBody>
      </p:sp>
    </p:spTree>
    <p:extLst>
      <p:ext uri="{BB962C8B-B14F-4D97-AF65-F5344CB8AC3E}">
        <p14:creationId xmlns:p14="http://schemas.microsoft.com/office/powerpoint/2010/main" val="1422686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Advanced source material (optional)</a:t>
            </a:r>
          </a:p>
        </p:txBody>
      </p:sp>
      <p:pic>
        <p:nvPicPr>
          <p:cNvPr id="5" name="Picture 4"/>
          <p:cNvPicPr>
            <a:picLocks noChangeAspect="1"/>
          </p:cNvPicPr>
          <p:nvPr/>
        </p:nvPicPr>
        <p:blipFill>
          <a:blip r:embed="rId2"/>
          <a:stretch>
            <a:fillRect/>
          </a:stretch>
        </p:blipFill>
        <p:spPr>
          <a:xfrm>
            <a:off x="2963477" y="1330344"/>
            <a:ext cx="3649652" cy="4654557"/>
          </a:xfrm>
          <a:prstGeom prst="rect">
            <a:avLst/>
          </a:prstGeom>
        </p:spPr>
      </p:pic>
      <p:sp>
        <p:nvSpPr>
          <p:cNvPr id="6" name="Slide Number Placeholder 5">
            <a:extLst>
              <a:ext uri="{FF2B5EF4-FFF2-40B4-BE49-F238E27FC236}">
                <a16:creationId xmlns:a16="http://schemas.microsoft.com/office/drawing/2014/main" xmlns="" id="{BCFA6EEC-92E3-B944-9B24-AF36266A5C96}"/>
              </a:ext>
            </a:extLst>
          </p:cNvPr>
          <p:cNvSpPr>
            <a:spLocks noGrp="1"/>
          </p:cNvSpPr>
          <p:nvPr>
            <p:ph type="sldNum" sz="quarter" idx="12"/>
          </p:nvPr>
        </p:nvSpPr>
        <p:spPr/>
        <p:txBody>
          <a:bodyPr/>
          <a:lstStyle/>
          <a:p>
            <a:fld id="{2CBEC0F5-9B71-2E43-B130-B5392EE8AA4D}" type="slidenum">
              <a:rPr lang="en-US" smtClean="0"/>
              <a:t>37</a:t>
            </a:fld>
            <a:endParaRPr lang="en-US"/>
          </a:p>
        </p:txBody>
      </p:sp>
    </p:spTree>
    <p:extLst>
      <p:ext uri="{BB962C8B-B14F-4D97-AF65-F5344CB8AC3E}">
        <p14:creationId xmlns:p14="http://schemas.microsoft.com/office/powerpoint/2010/main" val="3968744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material sources (optional)</a:t>
            </a:r>
          </a:p>
        </p:txBody>
      </p:sp>
      <p:pic>
        <p:nvPicPr>
          <p:cNvPr id="3" name="Picture 2"/>
          <p:cNvPicPr>
            <a:picLocks noChangeAspect="1"/>
          </p:cNvPicPr>
          <p:nvPr/>
        </p:nvPicPr>
        <p:blipFill>
          <a:blip r:embed="rId2"/>
          <a:stretch>
            <a:fillRect/>
          </a:stretch>
        </p:blipFill>
        <p:spPr>
          <a:xfrm>
            <a:off x="3112376" y="1270000"/>
            <a:ext cx="3747814" cy="5588000"/>
          </a:xfrm>
          <a:prstGeom prst="rect">
            <a:avLst/>
          </a:prstGeom>
        </p:spPr>
      </p:pic>
      <p:sp>
        <p:nvSpPr>
          <p:cNvPr id="6" name="Slide Number Placeholder 5">
            <a:extLst>
              <a:ext uri="{FF2B5EF4-FFF2-40B4-BE49-F238E27FC236}">
                <a16:creationId xmlns:a16="http://schemas.microsoft.com/office/drawing/2014/main" xmlns="" id="{0F792E5A-9CAF-3541-9BD6-49FB91B551F3}"/>
              </a:ext>
            </a:extLst>
          </p:cNvPr>
          <p:cNvSpPr>
            <a:spLocks noGrp="1"/>
          </p:cNvSpPr>
          <p:nvPr>
            <p:ph type="sldNum" sz="quarter" idx="12"/>
          </p:nvPr>
        </p:nvSpPr>
        <p:spPr/>
        <p:txBody>
          <a:bodyPr/>
          <a:lstStyle/>
          <a:p>
            <a:fld id="{2CBEC0F5-9B71-2E43-B130-B5392EE8AA4D}" type="slidenum">
              <a:rPr lang="en-US" smtClean="0"/>
              <a:t>38</a:t>
            </a:fld>
            <a:endParaRPr lang="en-US"/>
          </a:p>
        </p:txBody>
      </p:sp>
    </p:spTree>
    <p:extLst>
      <p:ext uri="{BB962C8B-B14F-4D97-AF65-F5344CB8AC3E}">
        <p14:creationId xmlns:p14="http://schemas.microsoft.com/office/powerpoint/2010/main" val="1717383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Gephi</a:t>
            </a:r>
            <a:r>
              <a:rPr lang="en-US" dirty="0"/>
              <a:t> examples</a:t>
            </a:r>
          </a:p>
        </p:txBody>
      </p:sp>
      <p:sp>
        <p:nvSpPr>
          <p:cNvPr id="3" name="Subtitle 2"/>
          <p:cNvSpPr>
            <a:spLocks noGrp="1"/>
          </p:cNvSpPr>
          <p:nvPr>
            <p:ph type="subTitle" idx="1"/>
          </p:nvPr>
        </p:nvSpPr>
        <p:spPr/>
        <p:txBody>
          <a:bodyPr/>
          <a:lstStyle/>
          <a:p>
            <a:endParaRPr lang="en-US"/>
          </a:p>
        </p:txBody>
      </p:sp>
      <p:sp>
        <p:nvSpPr>
          <p:cNvPr id="6" name="Slide Number Placeholder 5">
            <a:extLst>
              <a:ext uri="{FF2B5EF4-FFF2-40B4-BE49-F238E27FC236}">
                <a16:creationId xmlns:a16="http://schemas.microsoft.com/office/drawing/2014/main" xmlns="" id="{0C62F40E-0168-C145-94DB-865D11273A1F}"/>
              </a:ext>
            </a:extLst>
          </p:cNvPr>
          <p:cNvSpPr>
            <a:spLocks noGrp="1"/>
          </p:cNvSpPr>
          <p:nvPr>
            <p:ph type="sldNum" sz="quarter" idx="12"/>
          </p:nvPr>
        </p:nvSpPr>
        <p:spPr/>
        <p:txBody>
          <a:bodyPr/>
          <a:lstStyle/>
          <a:p>
            <a:fld id="{2CBEC0F5-9B71-2E43-B130-B5392EE8AA4D}" type="slidenum">
              <a:rPr lang="en-US" smtClean="0"/>
              <a:t>39</a:t>
            </a:fld>
            <a:endParaRPr lang="en-US"/>
          </a:p>
        </p:txBody>
      </p:sp>
    </p:spTree>
    <p:extLst>
      <p:ext uri="{BB962C8B-B14F-4D97-AF65-F5344CB8AC3E}">
        <p14:creationId xmlns:p14="http://schemas.microsoft.com/office/powerpoint/2010/main" val="182538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Reference disciplines</a:t>
            </a:r>
          </a:p>
        </p:txBody>
      </p:sp>
      <p:sp>
        <p:nvSpPr>
          <p:cNvPr id="6" name="Content Placeholder 5"/>
          <p:cNvSpPr>
            <a:spLocks noGrp="1"/>
          </p:cNvSpPr>
          <p:nvPr>
            <p:ph idx="1"/>
          </p:nvPr>
        </p:nvSpPr>
        <p:spPr/>
        <p:txBody>
          <a:bodyPr>
            <a:noAutofit/>
          </a:bodyPr>
          <a:lstStyle/>
          <a:p>
            <a:r>
              <a:rPr lang="en-US" sz="2000" dirty="0"/>
              <a:t>Sociology</a:t>
            </a:r>
          </a:p>
          <a:p>
            <a:pPr lvl="1"/>
            <a:r>
              <a:rPr lang="en-US" sz="1800" dirty="0"/>
              <a:t>Modeling of networks, structure &amp; dynamics of social groups</a:t>
            </a:r>
          </a:p>
          <a:p>
            <a:endParaRPr lang="en-US" sz="2000" dirty="0"/>
          </a:p>
          <a:p>
            <a:r>
              <a:rPr lang="en-US" sz="2000" dirty="0"/>
              <a:t>Economics</a:t>
            </a:r>
          </a:p>
          <a:p>
            <a:pPr lvl="1"/>
            <a:r>
              <a:rPr lang="en-US" sz="1800" dirty="0"/>
              <a:t>Strategic behavior of interacting individuals and aggregate outcomes</a:t>
            </a:r>
          </a:p>
          <a:p>
            <a:endParaRPr lang="en-US" sz="2000" dirty="0"/>
          </a:p>
          <a:p>
            <a:r>
              <a:rPr lang="en-US" sz="2000" dirty="0"/>
              <a:t>Computer science</a:t>
            </a:r>
          </a:p>
          <a:p>
            <a:pPr lvl="1"/>
            <a:r>
              <a:rPr lang="en-US" sz="1800" dirty="0"/>
              <a:t>Methods for studying large networks. </a:t>
            </a:r>
          </a:p>
          <a:p>
            <a:pPr lvl="1"/>
            <a:r>
              <a:rPr lang="en-US" sz="1800" dirty="0"/>
              <a:t>Understanding design constraints of large computing systems</a:t>
            </a:r>
          </a:p>
          <a:p>
            <a:pPr lvl="1"/>
            <a:r>
              <a:rPr lang="en-US" sz="1800" dirty="0"/>
              <a:t>Complex feedback effects with human audiences</a:t>
            </a:r>
          </a:p>
        </p:txBody>
      </p:sp>
      <p:sp>
        <p:nvSpPr>
          <p:cNvPr id="3" name="Slide Number Placeholder 2">
            <a:extLst>
              <a:ext uri="{FF2B5EF4-FFF2-40B4-BE49-F238E27FC236}">
                <a16:creationId xmlns:a16="http://schemas.microsoft.com/office/drawing/2014/main" xmlns="" id="{D22E8E2C-2711-FD4A-8FDB-FE381D19F537}"/>
              </a:ext>
            </a:extLst>
          </p:cNvPr>
          <p:cNvSpPr>
            <a:spLocks noGrp="1"/>
          </p:cNvSpPr>
          <p:nvPr>
            <p:ph type="sldNum" sz="quarter" idx="12"/>
          </p:nvPr>
        </p:nvSpPr>
        <p:spPr/>
        <p:txBody>
          <a:bodyPr/>
          <a:lstStyle/>
          <a:p>
            <a:fld id="{2CBEC0F5-9B71-2E43-B130-B5392EE8AA4D}" type="slidenum">
              <a:rPr lang="en-US" smtClean="0"/>
              <a:t>4</a:t>
            </a:fld>
            <a:endParaRPr lang="en-US"/>
          </a:p>
        </p:txBody>
      </p:sp>
    </p:spTree>
    <p:extLst>
      <p:ext uri="{BB962C8B-B14F-4D97-AF65-F5344CB8AC3E}">
        <p14:creationId xmlns:p14="http://schemas.microsoft.com/office/powerpoint/2010/main" val="1678206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50138"/>
            <a:ext cx="5858933" cy="5534937"/>
          </a:xfrm>
          <a:prstGeom prst="rect">
            <a:avLst/>
          </a:prstGeom>
        </p:spPr>
      </p:pic>
      <p:sp>
        <p:nvSpPr>
          <p:cNvPr id="6" name="TextBox 5"/>
          <p:cNvSpPr txBox="1"/>
          <p:nvPr/>
        </p:nvSpPr>
        <p:spPr>
          <a:xfrm>
            <a:off x="2590799" y="5384799"/>
            <a:ext cx="5757333" cy="523220"/>
          </a:xfrm>
          <a:prstGeom prst="rect">
            <a:avLst/>
          </a:prstGeom>
          <a:noFill/>
        </p:spPr>
        <p:txBody>
          <a:bodyPr wrap="square" rtlCol="0">
            <a:spAutoFit/>
          </a:bodyPr>
          <a:lstStyle/>
          <a:p>
            <a:r>
              <a:rPr lang="en-US" sz="1200" dirty="0"/>
              <a:t>See Padgett and Ansell (1993): “Robust action and the rise of the Medici, 1400-1434,” American Journal of Sociology.</a:t>
            </a:r>
            <a:r>
              <a:rPr lang="en-US" sz="1600" dirty="0"/>
              <a:t> </a:t>
            </a:r>
          </a:p>
        </p:txBody>
      </p:sp>
      <p:sp>
        <p:nvSpPr>
          <p:cNvPr id="5" name="Slide Number Placeholder 4">
            <a:extLst>
              <a:ext uri="{FF2B5EF4-FFF2-40B4-BE49-F238E27FC236}">
                <a16:creationId xmlns:a16="http://schemas.microsoft.com/office/drawing/2014/main" xmlns="" id="{5F0CB313-F821-AA49-B1A4-31CC57EE4CE3}"/>
              </a:ext>
            </a:extLst>
          </p:cNvPr>
          <p:cNvSpPr>
            <a:spLocks noGrp="1"/>
          </p:cNvSpPr>
          <p:nvPr>
            <p:ph type="sldNum" sz="quarter" idx="12"/>
          </p:nvPr>
        </p:nvSpPr>
        <p:spPr/>
        <p:txBody>
          <a:bodyPr/>
          <a:lstStyle/>
          <a:p>
            <a:fld id="{2CBEC0F5-9B71-2E43-B130-B5392EE8AA4D}" type="slidenum">
              <a:rPr lang="en-US" smtClean="0"/>
              <a:t>40</a:t>
            </a:fld>
            <a:endParaRPr lang="en-US"/>
          </a:p>
        </p:txBody>
      </p:sp>
    </p:spTree>
    <p:extLst>
      <p:ext uri="{BB962C8B-B14F-4D97-AF65-F5344CB8AC3E}">
        <p14:creationId xmlns:p14="http://schemas.microsoft.com/office/powerpoint/2010/main" val="245054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3701" y="0"/>
            <a:ext cx="5781526" cy="5647267"/>
          </a:xfrm>
          <a:prstGeom prst="rect">
            <a:avLst/>
          </a:prstGeom>
        </p:spPr>
      </p:pic>
      <p:sp>
        <p:nvSpPr>
          <p:cNvPr id="4" name="TextBox 3"/>
          <p:cNvSpPr txBox="1"/>
          <p:nvPr/>
        </p:nvSpPr>
        <p:spPr>
          <a:xfrm>
            <a:off x="3073399" y="5799667"/>
            <a:ext cx="5071533" cy="369332"/>
          </a:xfrm>
          <a:prstGeom prst="rect">
            <a:avLst/>
          </a:prstGeom>
          <a:noFill/>
        </p:spPr>
        <p:txBody>
          <a:bodyPr wrap="square" rtlCol="0">
            <a:spAutoFit/>
          </a:bodyPr>
          <a:lstStyle/>
          <a:p>
            <a:r>
              <a:rPr lang="en-US" dirty="0"/>
              <a:t>Nodes resized based on </a:t>
            </a:r>
            <a:r>
              <a:rPr lang="en-US" i="1" dirty="0" err="1"/>
              <a:t>Betweeness</a:t>
            </a:r>
            <a:r>
              <a:rPr lang="en-US" i="1" dirty="0"/>
              <a:t> centrality</a:t>
            </a:r>
          </a:p>
        </p:txBody>
      </p:sp>
      <p:sp>
        <p:nvSpPr>
          <p:cNvPr id="6" name="Slide Number Placeholder 5">
            <a:extLst>
              <a:ext uri="{FF2B5EF4-FFF2-40B4-BE49-F238E27FC236}">
                <a16:creationId xmlns:a16="http://schemas.microsoft.com/office/drawing/2014/main" xmlns="" id="{86B1125A-5B2C-F04D-8425-A998F8EC9F03}"/>
              </a:ext>
            </a:extLst>
          </p:cNvPr>
          <p:cNvSpPr>
            <a:spLocks noGrp="1"/>
          </p:cNvSpPr>
          <p:nvPr>
            <p:ph type="sldNum" sz="quarter" idx="12"/>
          </p:nvPr>
        </p:nvSpPr>
        <p:spPr/>
        <p:txBody>
          <a:bodyPr/>
          <a:lstStyle/>
          <a:p>
            <a:fld id="{2CBEC0F5-9B71-2E43-B130-B5392EE8AA4D}" type="slidenum">
              <a:rPr lang="en-US" smtClean="0"/>
              <a:t>41</a:t>
            </a:fld>
            <a:endParaRPr lang="en-US"/>
          </a:p>
        </p:txBody>
      </p:sp>
    </p:spTree>
    <p:extLst>
      <p:ext uri="{BB962C8B-B14F-4D97-AF65-F5344CB8AC3E}">
        <p14:creationId xmlns:p14="http://schemas.microsoft.com/office/powerpoint/2010/main" val="653135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81000"/>
            <a:ext cx="9144000" cy="6070914"/>
          </a:xfrm>
          <a:prstGeom prst="rect">
            <a:avLst/>
          </a:prstGeom>
        </p:spPr>
      </p:pic>
      <p:sp>
        <p:nvSpPr>
          <p:cNvPr id="4" name="TextBox 3"/>
          <p:cNvSpPr txBox="1"/>
          <p:nvPr/>
        </p:nvSpPr>
        <p:spPr>
          <a:xfrm>
            <a:off x="2590799" y="5384799"/>
            <a:ext cx="5757333" cy="276999"/>
          </a:xfrm>
          <a:prstGeom prst="rect">
            <a:avLst/>
          </a:prstGeom>
          <a:noFill/>
        </p:spPr>
        <p:txBody>
          <a:bodyPr wrap="square" rtlCol="0">
            <a:spAutoFit/>
          </a:bodyPr>
          <a:lstStyle/>
          <a:p>
            <a:r>
              <a:rPr lang="en-US" sz="1200" dirty="0"/>
              <a:t>See Zachary (1977): “An Information Flow Model for Conflict and Fission in Small Groups.” </a:t>
            </a:r>
            <a:endParaRPr lang="en-US" sz="1600" dirty="0"/>
          </a:p>
        </p:txBody>
      </p:sp>
      <p:sp>
        <p:nvSpPr>
          <p:cNvPr id="6" name="Slide Number Placeholder 5">
            <a:extLst>
              <a:ext uri="{FF2B5EF4-FFF2-40B4-BE49-F238E27FC236}">
                <a16:creationId xmlns:a16="http://schemas.microsoft.com/office/drawing/2014/main" xmlns="" id="{F5F72727-C837-9B49-ADAD-45C91ED1E134}"/>
              </a:ext>
            </a:extLst>
          </p:cNvPr>
          <p:cNvSpPr>
            <a:spLocks noGrp="1"/>
          </p:cNvSpPr>
          <p:nvPr>
            <p:ph type="sldNum" sz="quarter" idx="12"/>
          </p:nvPr>
        </p:nvSpPr>
        <p:spPr/>
        <p:txBody>
          <a:bodyPr/>
          <a:lstStyle/>
          <a:p>
            <a:fld id="{2CBEC0F5-9B71-2E43-B130-B5392EE8AA4D}" type="slidenum">
              <a:rPr lang="en-US" smtClean="0"/>
              <a:t>42</a:t>
            </a:fld>
            <a:endParaRPr lang="en-US"/>
          </a:p>
        </p:txBody>
      </p:sp>
    </p:spTree>
    <p:extLst>
      <p:ext uri="{BB962C8B-B14F-4D97-AF65-F5344CB8AC3E}">
        <p14:creationId xmlns:p14="http://schemas.microsoft.com/office/powerpoint/2010/main" val="3821679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Homework weeks 1 &amp;2	</a:t>
            </a:r>
          </a:p>
        </p:txBody>
      </p:sp>
      <p:sp>
        <p:nvSpPr>
          <p:cNvPr id="5" name="Content Placeholder 4"/>
          <p:cNvSpPr>
            <a:spLocks noGrp="1"/>
          </p:cNvSpPr>
          <p:nvPr>
            <p:ph idx="1"/>
          </p:nvPr>
        </p:nvSpPr>
        <p:spPr/>
        <p:txBody>
          <a:bodyPr>
            <a:normAutofit fontScale="92500" lnSpcReduction="20000"/>
          </a:bodyPr>
          <a:lstStyle/>
          <a:p>
            <a:r>
              <a:rPr lang="en-US" sz="2400" dirty="0"/>
              <a:t>Download, install </a:t>
            </a:r>
            <a:r>
              <a:rPr lang="en-US" sz="2400"/>
              <a:t>Gephi</a:t>
            </a:r>
            <a:r>
              <a:rPr lang="en-US" sz="2400" dirty="0"/>
              <a:t> and do the tutorials listed in Lab 1</a:t>
            </a:r>
          </a:p>
          <a:p>
            <a:endParaRPr lang="en-US" sz="2400" dirty="0"/>
          </a:p>
          <a:p>
            <a:r>
              <a:rPr lang="en-US" sz="2400" dirty="0"/>
              <a:t>Lab 1/quiz 1 is due Friday January 24 (</a:t>
            </a:r>
            <a:r>
              <a:rPr lang="en-US" sz="2400" b="1" dirty="0"/>
              <a:t>strict, no exceptions).</a:t>
            </a:r>
          </a:p>
          <a:p>
            <a:endParaRPr lang="en-US" sz="2400" dirty="0"/>
          </a:p>
          <a:p>
            <a:r>
              <a:rPr lang="en-US" sz="2400" dirty="0"/>
              <a:t>Consider doing Advanced Lab 1 </a:t>
            </a:r>
          </a:p>
          <a:p>
            <a:pPr lvl="1"/>
            <a:r>
              <a:rPr lang="en-US" sz="1600" dirty="0"/>
              <a:t>Choose either advanced lab 1, 2 or 3 for submission on March 6</a:t>
            </a:r>
          </a:p>
          <a:p>
            <a:pPr marL="457200" lvl="1" indent="0">
              <a:buNone/>
            </a:pPr>
            <a:endParaRPr lang="en-US" sz="2400" dirty="0"/>
          </a:p>
          <a:p>
            <a:r>
              <a:rPr lang="en-US" sz="2400" dirty="0"/>
              <a:t>Read Easley and Kleinberg </a:t>
            </a:r>
            <a:r>
              <a:rPr lang="en-US" sz="2400" dirty="0" err="1"/>
              <a:t>ch.</a:t>
            </a:r>
            <a:r>
              <a:rPr lang="en-US" sz="2400" dirty="0"/>
              <a:t> 1 &amp; 2</a:t>
            </a:r>
          </a:p>
          <a:p>
            <a:endParaRPr lang="en-US" sz="2400" dirty="0"/>
          </a:p>
          <a:p>
            <a:r>
              <a:rPr lang="en-US" sz="2400" dirty="0"/>
              <a:t>Optional reading: M. Jackson </a:t>
            </a:r>
            <a:r>
              <a:rPr lang="en-US" sz="2400" dirty="0" err="1"/>
              <a:t>ch.</a:t>
            </a:r>
            <a:r>
              <a:rPr lang="en-US" sz="2400" dirty="0"/>
              <a:t> 1 &amp; 2</a:t>
            </a:r>
          </a:p>
          <a:p>
            <a:endParaRPr lang="en-US" sz="2400" dirty="0"/>
          </a:p>
          <a:p>
            <a:r>
              <a:rPr lang="en-US" sz="2400" dirty="0"/>
              <a:t>Browse &amp; skim the optional readings in Blackboard/Resources folder</a:t>
            </a:r>
          </a:p>
        </p:txBody>
      </p:sp>
      <p:sp>
        <p:nvSpPr>
          <p:cNvPr id="6" name="Slide Number Placeholder 5">
            <a:extLst>
              <a:ext uri="{FF2B5EF4-FFF2-40B4-BE49-F238E27FC236}">
                <a16:creationId xmlns:a16="http://schemas.microsoft.com/office/drawing/2014/main" xmlns="" id="{99855CC0-F062-9749-AF14-17CA8561FC78}"/>
              </a:ext>
            </a:extLst>
          </p:cNvPr>
          <p:cNvSpPr>
            <a:spLocks noGrp="1"/>
          </p:cNvSpPr>
          <p:nvPr>
            <p:ph type="sldNum" sz="quarter" idx="12"/>
          </p:nvPr>
        </p:nvSpPr>
        <p:spPr/>
        <p:txBody>
          <a:bodyPr/>
          <a:lstStyle/>
          <a:p>
            <a:fld id="{2CBEC0F5-9B71-2E43-B130-B5392EE8AA4D}" type="slidenum">
              <a:rPr lang="en-US" smtClean="0"/>
              <a:t>43</a:t>
            </a:fld>
            <a:endParaRPr lang="en-US"/>
          </a:p>
        </p:txBody>
      </p:sp>
    </p:spTree>
    <p:extLst>
      <p:ext uri="{BB962C8B-B14F-4D97-AF65-F5344CB8AC3E}">
        <p14:creationId xmlns:p14="http://schemas.microsoft.com/office/powerpoint/2010/main" val="4220955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a:t>Prefer a book rather than </a:t>
            </a:r>
            <a:r>
              <a:rPr lang="en-US" sz="3600"/>
              <a:t>Gephi</a:t>
            </a:r>
            <a:r>
              <a:rPr lang="en-US" sz="3600" dirty="0"/>
              <a:t> website tutorials?</a:t>
            </a:r>
          </a:p>
        </p:txBody>
      </p:sp>
      <p:sp>
        <p:nvSpPr>
          <p:cNvPr id="3" name="Content Placeholder 2"/>
          <p:cNvSpPr>
            <a:spLocks noGrp="1"/>
          </p:cNvSpPr>
          <p:nvPr>
            <p:ph idx="1"/>
          </p:nvPr>
        </p:nvSpPr>
        <p:spPr/>
        <p:txBody>
          <a:bodyPr>
            <a:normAutofit/>
          </a:bodyPr>
          <a:lstStyle/>
          <a:p>
            <a:r>
              <a:rPr lang="en-US" sz="2400" dirty="0"/>
              <a:t>Obtain these very good e-books (Kindle, PDF, </a:t>
            </a:r>
            <a:r>
              <a:rPr lang="en-US" sz="2400" dirty="0" err="1"/>
              <a:t>ePub</a:t>
            </a:r>
            <a:r>
              <a:rPr lang="en-US" sz="2400" dirty="0"/>
              <a:t>, or read online formats…) from </a:t>
            </a:r>
            <a:r>
              <a:rPr lang="en-US" sz="2400" dirty="0" err="1"/>
              <a:t>Packtpub</a:t>
            </a:r>
            <a:r>
              <a:rPr lang="en-US" sz="2400" dirty="0"/>
              <a:t>: </a:t>
            </a:r>
          </a:p>
          <a:p>
            <a:endParaRPr lang="en-US" sz="2400" dirty="0"/>
          </a:p>
          <a:p>
            <a:r>
              <a:rPr lang="en-US" sz="2400" dirty="0"/>
              <a:t>http://</a:t>
            </a:r>
            <a:r>
              <a:rPr lang="en-US" sz="2400" dirty="0" err="1"/>
              <a:t>www.packtpub.com</a:t>
            </a:r>
            <a:r>
              <a:rPr lang="en-US" sz="2400" dirty="0"/>
              <a:t>/</a:t>
            </a:r>
          </a:p>
          <a:p>
            <a:pPr lvl="1"/>
            <a:endParaRPr lang="en-US" sz="2000" i="1" dirty="0"/>
          </a:p>
          <a:p>
            <a:pPr lvl="1"/>
            <a:r>
              <a:rPr lang="en-US" sz="2000" i="1"/>
              <a:t>Gephi</a:t>
            </a:r>
            <a:r>
              <a:rPr lang="en-US" sz="2000" i="1" dirty="0"/>
              <a:t> Cookbook</a:t>
            </a:r>
            <a:r>
              <a:rPr lang="en-US" sz="2000" dirty="0"/>
              <a:t>, by </a:t>
            </a:r>
            <a:r>
              <a:rPr lang="en-US" sz="2000" dirty="0" err="1"/>
              <a:t>Devangana</a:t>
            </a:r>
            <a:r>
              <a:rPr lang="en-US" sz="2000" dirty="0"/>
              <a:t> </a:t>
            </a:r>
            <a:r>
              <a:rPr lang="en-US" sz="2000" dirty="0" err="1"/>
              <a:t>Khokhar</a:t>
            </a:r>
            <a:r>
              <a:rPr lang="en-US" sz="2000" dirty="0"/>
              <a:t>, ed. 2015</a:t>
            </a:r>
          </a:p>
          <a:p>
            <a:pPr lvl="1"/>
            <a:endParaRPr lang="en-US" sz="2000" i="1" dirty="0"/>
          </a:p>
          <a:p>
            <a:pPr lvl="1"/>
            <a:r>
              <a:rPr lang="en-US" sz="2000" i="1" dirty="0"/>
              <a:t>Mastering </a:t>
            </a:r>
            <a:r>
              <a:rPr lang="en-US" sz="2000" i="1"/>
              <a:t>Gephi</a:t>
            </a:r>
            <a:r>
              <a:rPr lang="en-US" sz="2000" i="1" dirty="0"/>
              <a:t> Network Visualization</a:t>
            </a:r>
            <a:r>
              <a:rPr lang="en-US" sz="2000" dirty="0"/>
              <a:t>, by Ken Chevron, ed. 2015</a:t>
            </a:r>
          </a:p>
        </p:txBody>
      </p:sp>
      <p:sp>
        <p:nvSpPr>
          <p:cNvPr id="6" name="Slide Number Placeholder 5">
            <a:extLst>
              <a:ext uri="{FF2B5EF4-FFF2-40B4-BE49-F238E27FC236}">
                <a16:creationId xmlns:a16="http://schemas.microsoft.com/office/drawing/2014/main" xmlns="" id="{B35170C9-6C4B-7B44-9E1C-845C5DCAE1CF}"/>
              </a:ext>
            </a:extLst>
          </p:cNvPr>
          <p:cNvSpPr>
            <a:spLocks noGrp="1"/>
          </p:cNvSpPr>
          <p:nvPr>
            <p:ph type="sldNum" sz="quarter" idx="12"/>
          </p:nvPr>
        </p:nvSpPr>
        <p:spPr/>
        <p:txBody>
          <a:bodyPr/>
          <a:lstStyle/>
          <a:p>
            <a:fld id="{2CBEC0F5-9B71-2E43-B130-B5392EE8AA4D}" type="slidenum">
              <a:rPr lang="en-US" smtClean="0"/>
              <a:t>44</a:t>
            </a:fld>
            <a:endParaRPr lang="en-US"/>
          </a:p>
        </p:txBody>
      </p:sp>
    </p:spTree>
    <p:extLst>
      <p:ext uri="{BB962C8B-B14F-4D97-AF65-F5344CB8AC3E}">
        <p14:creationId xmlns:p14="http://schemas.microsoft.com/office/powerpoint/2010/main" val="888236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example (Spring 2018)</a:t>
            </a:r>
          </a:p>
        </p:txBody>
      </p:sp>
      <p:sp>
        <p:nvSpPr>
          <p:cNvPr id="7" name="Text Placeholder 6"/>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xmlns="" id="{0D513B4D-2ED2-C441-953D-DAF4385533C8}"/>
              </a:ext>
            </a:extLst>
          </p:cNvPr>
          <p:cNvSpPr>
            <a:spLocks noGrp="1"/>
          </p:cNvSpPr>
          <p:nvPr>
            <p:ph type="sldNum" sz="quarter" idx="12"/>
          </p:nvPr>
        </p:nvSpPr>
        <p:spPr/>
        <p:txBody>
          <a:bodyPr/>
          <a:lstStyle/>
          <a:p>
            <a:fld id="{2CBEC0F5-9B71-2E43-B130-B5392EE8AA4D}" type="slidenum">
              <a:rPr lang="en-US" smtClean="0"/>
              <a:t>45</a:t>
            </a:fld>
            <a:endParaRPr lang="en-US"/>
          </a:p>
        </p:txBody>
      </p:sp>
    </p:spTree>
    <p:extLst>
      <p:ext uri="{BB962C8B-B14F-4D97-AF65-F5344CB8AC3E}">
        <p14:creationId xmlns:p14="http://schemas.microsoft.com/office/powerpoint/2010/main" val="3449242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6E3AB3-2CE1-4AE6-96C3-3DA83C54E2B2}"/>
              </a:ext>
            </a:extLst>
          </p:cNvPr>
          <p:cNvSpPr>
            <a:spLocks noGrp="1"/>
          </p:cNvSpPr>
          <p:nvPr>
            <p:ph type="ctrTitle"/>
          </p:nvPr>
        </p:nvSpPr>
        <p:spPr/>
        <p:txBody>
          <a:bodyPr/>
          <a:lstStyle/>
          <a:p>
            <a:r>
              <a:rPr lang="en-US" dirty="0"/>
              <a:t>IDS 564: Spring 2018</a:t>
            </a:r>
          </a:p>
        </p:txBody>
      </p:sp>
      <p:sp>
        <p:nvSpPr>
          <p:cNvPr id="3" name="Subtitle 2">
            <a:extLst>
              <a:ext uri="{FF2B5EF4-FFF2-40B4-BE49-F238E27FC236}">
                <a16:creationId xmlns:a16="http://schemas.microsoft.com/office/drawing/2014/main" xmlns="" id="{9C58673F-81C7-4DD7-9EEA-DDA0746C70E0}"/>
              </a:ext>
            </a:extLst>
          </p:cNvPr>
          <p:cNvSpPr>
            <a:spLocks noGrp="1"/>
          </p:cNvSpPr>
          <p:nvPr>
            <p:ph type="subTitle" idx="1"/>
          </p:nvPr>
        </p:nvSpPr>
        <p:spPr/>
        <p:txBody>
          <a:bodyPr/>
          <a:lstStyle/>
          <a:p>
            <a:r>
              <a:rPr lang="en-US" dirty="0"/>
              <a:t>Rashmi Mariyappa</a:t>
            </a:r>
          </a:p>
        </p:txBody>
      </p:sp>
      <p:sp>
        <p:nvSpPr>
          <p:cNvPr id="4" name="Slide Number Placeholder 3">
            <a:extLst>
              <a:ext uri="{FF2B5EF4-FFF2-40B4-BE49-F238E27FC236}">
                <a16:creationId xmlns:a16="http://schemas.microsoft.com/office/drawing/2014/main" xmlns="" id="{16AD393B-4B24-1646-BD4E-25F8C6E18E42}"/>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859518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67854CAA-B8B2-4B58-A4CD-52020B18E9FE}"/>
              </a:ext>
            </a:extLst>
          </p:cNvPr>
          <p:cNvGrpSpPr/>
          <p:nvPr/>
        </p:nvGrpSpPr>
        <p:grpSpPr>
          <a:xfrm>
            <a:off x="0" y="0"/>
            <a:ext cx="9144001" cy="6858000"/>
            <a:chOff x="0" y="0"/>
            <a:chExt cx="9144001" cy="6858000"/>
          </a:xfrm>
        </p:grpSpPr>
        <p:pic>
          <p:nvPicPr>
            <p:cNvPr id="9" name="Picture 8">
              <a:extLst>
                <a:ext uri="{FF2B5EF4-FFF2-40B4-BE49-F238E27FC236}">
                  <a16:creationId xmlns:a16="http://schemas.microsoft.com/office/drawing/2014/main" xmlns="" id="{FBBEF811-7742-4DD1-9CBA-3C1C0BC056B9}"/>
                </a:ext>
              </a:extLst>
            </p:cNvPr>
            <p:cNvPicPr>
              <a:picLocks noChangeAspect="1"/>
            </p:cNvPicPr>
            <p:nvPr/>
          </p:nvPicPr>
          <p:blipFill rotWithShape="1">
            <a:blip r:embed="rId3"/>
            <a:srcRect l="5904" r="5904"/>
            <a:stretch/>
          </p:blipFill>
          <p:spPr>
            <a:xfrm>
              <a:off x="1" y="0"/>
              <a:ext cx="9144000" cy="5178669"/>
            </a:xfrm>
            <a:prstGeom prst="rect">
              <a:avLst/>
            </a:prstGeom>
          </p:spPr>
        </p:pic>
        <p:sp>
          <p:nvSpPr>
            <p:cNvPr id="10" name="Rectangle 9">
              <a:extLst>
                <a:ext uri="{FF2B5EF4-FFF2-40B4-BE49-F238E27FC236}">
                  <a16:creationId xmlns:a16="http://schemas.microsoft.com/office/drawing/2014/main" xmlns="" id="{2A381769-E283-49A3-8909-3C12FD76A9F8}"/>
                </a:ext>
              </a:extLst>
            </p:cNvPr>
            <p:cNvSpPr/>
            <p:nvPr/>
          </p:nvSpPr>
          <p:spPr>
            <a:xfrm>
              <a:off x="6365631" y="967154"/>
              <a:ext cx="2259623" cy="42115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71CD9A3-38A9-4FF5-9FC2-E5BE9106B261}"/>
                </a:ext>
              </a:extLst>
            </p:cNvPr>
            <p:cNvSpPr/>
            <p:nvPr/>
          </p:nvSpPr>
          <p:spPr>
            <a:xfrm>
              <a:off x="0" y="5020408"/>
              <a:ext cx="9144000" cy="18375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xmlns="" id="{DA80F52C-2D37-4450-832B-7991BF3ED5F9}"/>
              </a:ext>
            </a:extLst>
          </p:cNvPr>
          <p:cNvPicPr>
            <a:picLocks noChangeAspect="1"/>
          </p:cNvPicPr>
          <p:nvPr/>
        </p:nvPicPr>
        <p:blipFill>
          <a:blip r:embed="rId4"/>
          <a:stretch>
            <a:fillRect/>
          </a:stretch>
        </p:blipFill>
        <p:spPr>
          <a:xfrm>
            <a:off x="6112292" y="1878197"/>
            <a:ext cx="2264425" cy="1269450"/>
          </a:xfrm>
          <a:prstGeom prst="rect">
            <a:avLst/>
          </a:prstGeom>
        </p:spPr>
      </p:pic>
      <p:pic>
        <p:nvPicPr>
          <p:cNvPr id="16" name="Picture 15">
            <a:extLst>
              <a:ext uri="{FF2B5EF4-FFF2-40B4-BE49-F238E27FC236}">
                <a16:creationId xmlns:a16="http://schemas.microsoft.com/office/drawing/2014/main" xmlns="" id="{F70BCD6E-F1F2-4191-8AF8-E2CC9A1C0798}"/>
              </a:ext>
            </a:extLst>
          </p:cNvPr>
          <p:cNvPicPr>
            <a:picLocks noChangeAspect="1"/>
          </p:cNvPicPr>
          <p:nvPr/>
        </p:nvPicPr>
        <p:blipFill>
          <a:blip r:embed="rId5"/>
          <a:stretch>
            <a:fillRect/>
          </a:stretch>
        </p:blipFill>
        <p:spPr>
          <a:xfrm>
            <a:off x="6112292" y="3516923"/>
            <a:ext cx="1740830" cy="1361418"/>
          </a:xfrm>
          <a:prstGeom prst="rect">
            <a:avLst/>
          </a:prstGeom>
        </p:spPr>
      </p:pic>
      <p:sp>
        <p:nvSpPr>
          <p:cNvPr id="2" name="Slide Number Placeholder 1">
            <a:extLst>
              <a:ext uri="{FF2B5EF4-FFF2-40B4-BE49-F238E27FC236}">
                <a16:creationId xmlns:a16="http://schemas.microsoft.com/office/drawing/2014/main" xmlns="" id="{477553D3-7C68-B342-9AA3-F9C62A0B12E7}"/>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6765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Marvel Universe Data Set</a:t>
            </a:r>
          </a:p>
        </p:txBody>
      </p:sp>
      <p:pic>
        <p:nvPicPr>
          <p:cNvPr id="5" name="Picture 4">
            <a:extLst>
              <a:ext uri="{FF2B5EF4-FFF2-40B4-BE49-F238E27FC236}">
                <a16:creationId xmlns:a16="http://schemas.microsoft.com/office/drawing/2014/main" xmlns="" id="{F4F17933-4ACF-4501-B130-047669FF68E1}"/>
              </a:ext>
            </a:extLst>
          </p:cNvPr>
          <p:cNvPicPr>
            <a:picLocks noChangeAspect="1"/>
          </p:cNvPicPr>
          <p:nvPr/>
        </p:nvPicPr>
        <p:blipFill rotWithShape="1">
          <a:blip r:embed="rId3"/>
          <a:srcRect l="2527" r="1847" b="886"/>
          <a:stretch/>
        </p:blipFill>
        <p:spPr>
          <a:xfrm>
            <a:off x="4815492" y="2570897"/>
            <a:ext cx="4250474" cy="3673606"/>
          </a:xfrm>
          <a:prstGeom prst="rect">
            <a:avLst/>
          </a:prstGeom>
        </p:spPr>
      </p:pic>
      <p:pic>
        <p:nvPicPr>
          <p:cNvPr id="13" name="Picture 12">
            <a:extLst>
              <a:ext uri="{FF2B5EF4-FFF2-40B4-BE49-F238E27FC236}">
                <a16:creationId xmlns:a16="http://schemas.microsoft.com/office/drawing/2014/main" xmlns="" id="{91162547-FC9B-48D8-A3EA-7E2323621638}"/>
              </a:ext>
            </a:extLst>
          </p:cNvPr>
          <p:cNvPicPr>
            <a:picLocks noChangeAspect="1"/>
          </p:cNvPicPr>
          <p:nvPr/>
        </p:nvPicPr>
        <p:blipFill>
          <a:blip r:embed="rId4"/>
          <a:stretch>
            <a:fillRect/>
          </a:stretch>
        </p:blipFill>
        <p:spPr>
          <a:xfrm>
            <a:off x="386498" y="3519859"/>
            <a:ext cx="4157221" cy="2382153"/>
          </a:xfrm>
          <a:prstGeom prst="rect">
            <a:avLst/>
          </a:prstGeom>
        </p:spPr>
      </p:pic>
      <p:sp>
        <p:nvSpPr>
          <p:cNvPr id="14" name="TextBox 13">
            <a:extLst>
              <a:ext uri="{FF2B5EF4-FFF2-40B4-BE49-F238E27FC236}">
                <a16:creationId xmlns:a16="http://schemas.microsoft.com/office/drawing/2014/main" xmlns="" id="{1E7E30A6-5162-4FE8-8AD1-E9E8F8C84047}"/>
              </a:ext>
            </a:extLst>
          </p:cNvPr>
          <p:cNvSpPr txBox="1"/>
          <p:nvPr/>
        </p:nvSpPr>
        <p:spPr>
          <a:xfrm>
            <a:off x="442256" y="2329930"/>
            <a:ext cx="3440784" cy="907941"/>
          </a:xfrm>
          <a:prstGeom prst="rect">
            <a:avLst/>
          </a:prstGeom>
          <a:noFill/>
        </p:spPr>
        <p:txBody>
          <a:bodyPr wrap="square" rtlCol="0">
            <a:spAutoFit/>
          </a:bodyPr>
          <a:lstStyle/>
          <a:p>
            <a:pPr>
              <a:spcAft>
                <a:spcPts val="600"/>
              </a:spcAft>
            </a:pPr>
            <a:r>
              <a:rPr lang="en-US" sz="2400" dirty="0">
                <a:solidFill>
                  <a:schemeClr val="accent3">
                    <a:lumMod val="75000"/>
                  </a:schemeClr>
                </a:solidFill>
                <a:latin typeface="Arial Narrow" panose="020B0606020202030204" pitchFamily="34" charset="0"/>
                <a:cs typeface="Arial" panose="020B0604020202020204" pitchFamily="34" charset="0"/>
              </a:rPr>
              <a:t># Nodes = 6,426</a:t>
            </a:r>
          </a:p>
          <a:p>
            <a:pPr>
              <a:spcAft>
                <a:spcPts val="600"/>
              </a:spcAft>
            </a:pPr>
            <a:r>
              <a:rPr lang="en-US" sz="2400" dirty="0">
                <a:solidFill>
                  <a:schemeClr val="accent3">
                    <a:lumMod val="75000"/>
                  </a:schemeClr>
                </a:solidFill>
                <a:latin typeface="Arial Narrow" panose="020B0606020202030204" pitchFamily="34" charset="0"/>
                <a:cs typeface="Arial" panose="020B0604020202020204" pitchFamily="34" charset="0"/>
              </a:rPr>
              <a:t># Edges = 574,467</a:t>
            </a:r>
          </a:p>
        </p:txBody>
      </p:sp>
      <p:sp>
        <p:nvSpPr>
          <p:cNvPr id="4" name="Slide Number Placeholder 3">
            <a:extLst>
              <a:ext uri="{FF2B5EF4-FFF2-40B4-BE49-F238E27FC236}">
                <a16:creationId xmlns:a16="http://schemas.microsoft.com/office/drawing/2014/main" xmlns="" id="{32720E66-F819-EB46-AA5A-0D04B5E41660}"/>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1345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7253AA-5B28-48FE-B248-7068A1405587}"/>
              </a:ext>
            </a:extLst>
          </p:cNvPr>
          <p:cNvSpPr>
            <a:spLocks noGrp="1"/>
          </p:cNvSpPr>
          <p:nvPr>
            <p:ph type="ctrTitle"/>
          </p:nvPr>
        </p:nvSpPr>
        <p:spPr/>
        <p:txBody>
          <a:bodyPr/>
          <a:lstStyle/>
          <a:p>
            <a:r>
              <a:rPr lang="en-US" dirty="0"/>
              <a:t>Research Problem</a:t>
            </a:r>
          </a:p>
        </p:txBody>
      </p:sp>
      <p:sp>
        <p:nvSpPr>
          <p:cNvPr id="3" name="Subtitle 2">
            <a:extLst>
              <a:ext uri="{FF2B5EF4-FFF2-40B4-BE49-F238E27FC236}">
                <a16:creationId xmlns:a16="http://schemas.microsoft.com/office/drawing/2014/main" xmlns="" id="{C2D8C1C2-ADE8-4E19-BED7-88072AF95E0C}"/>
              </a:ext>
            </a:extLst>
          </p:cNvPr>
          <p:cNvSpPr>
            <a:spLocks noGrp="1"/>
          </p:cNvSpPr>
          <p:nvPr>
            <p:ph type="subTitle" idx="1"/>
          </p:nvPr>
        </p:nvSpPr>
        <p:spPr/>
        <p:txBody>
          <a:bodyPr/>
          <a:lstStyle/>
          <a:p>
            <a:r>
              <a:rPr lang="en-US" dirty="0"/>
              <a:t>Marvel Universe</a:t>
            </a:r>
          </a:p>
        </p:txBody>
      </p:sp>
      <p:sp>
        <p:nvSpPr>
          <p:cNvPr id="4" name="Slide Number Placeholder 3">
            <a:extLst>
              <a:ext uri="{FF2B5EF4-FFF2-40B4-BE49-F238E27FC236}">
                <a16:creationId xmlns:a16="http://schemas.microsoft.com/office/drawing/2014/main" xmlns="" id="{A5710905-CE1A-AC47-8223-5750BE369671}"/>
              </a:ext>
            </a:extLst>
          </p:cNvPr>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388810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1.2 Central themes and topics</a:t>
            </a:r>
          </a:p>
        </p:txBody>
      </p:sp>
      <p:sp>
        <p:nvSpPr>
          <p:cNvPr id="8" name="Text Placeholder 7"/>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xmlns="" id="{E6C6C946-52F5-3A4A-92AC-E8CFAD145389}"/>
              </a:ext>
            </a:extLst>
          </p:cNvPr>
          <p:cNvSpPr>
            <a:spLocks noGrp="1"/>
          </p:cNvSpPr>
          <p:nvPr>
            <p:ph type="sldNum" sz="quarter" idx="12"/>
          </p:nvPr>
        </p:nvSpPr>
        <p:spPr/>
        <p:txBody>
          <a:bodyPr/>
          <a:lstStyle/>
          <a:p>
            <a:fld id="{2CBEC0F5-9B71-2E43-B130-B5392EE8AA4D}" type="slidenum">
              <a:rPr lang="en-US" smtClean="0"/>
              <a:t>5</a:t>
            </a:fld>
            <a:endParaRPr lang="en-US"/>
          </a:p>
        </p:txBody>
      </p:sp>
    </p:spTree>
    <p:extLst>
      <p:ext uri="{BB962C8B-B14F-4D97-AF65-F5344CB8AC3E}">
        <p14:creationId xmlns:p14="http://schemas.microsoft.com/office/powerpoint/2010/main" val="3770305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Previous Studies</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659876" y="2403835"/>
            <a:ext cx="7588578" cy="2554545"/>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Resemblance to Real Network</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General Community Detection of Teams</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Local Bridges</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Central Superheroes</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Network Graphs</a:t>
            </a:r>
          </a:p>
        </p:txBody>
      </p:sp>
      <p:sp>
        <p:nvSpPr>
          <p:cNvPr id="5" name="Slide Number Placeholder 4">
            <a:extLst>
              <a:ext uri="{FF2B5EF4-FFF2-40B4-BE49-F238E27FC236}">
                <a16:creationId xmlns:a16="http://schemas.microsoft.com/office/drawing/2014/main" xmlns="" id="{5D2CD9BA-621F-924A-9202-3B52C7BD33FC}"/>
              </a:ext>
            </a:extLst>
          </p:cNvPr>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4123126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Research Topic</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348793" y="1845116"/>
            <a:ext cx="8672660" cy="615553"/>
          </a:xfrm>
          <a:prstGeom prst="rect">
            <a:avLst/>
          </a:prstGeom>
          <a:noFill/>
        </p:spPr>
        <p:txBody>
          <a:bodyPr wrap="square" rtlCol="0">
            <a:spAutoFit/>
          </a:bodyPr>
          <a:lstStyle/>
          <a:p>
            <a:pPr algn="r">
              <a:spcAft>
                <a:spcPts val="600"/>
              </a:spcAft>
            </a:pPr>
            <a:r>
              <a:rPr lang="en-US" sz="3400" dirty="0">
                <a:latin typeface="+mj-lt"/>
              </a:rPr>
              <a:t>Who would be the leader of the X-Men if Professor X were to die?</a:t>
            </a:r>
          </a:p>
        </p:txBody>
      </p:sp>
      <p:pic>
        <p:nvPicPr>
          <p:cNvPr id="6" name="Picture 5">
            <a:extLst>
              <a:ext uri="{FF2B5EF4-FFF2-40B4-BE49-F238E27FC236}">
                <a16:creationId xmlns:a16="http://schemas.microsoft.com/office/drawing/2014/main" xmlns="" id="{3152A136-5D85-459F-ABDB-15CACF62DEF0}"/>
              </a:ext>
            </a:extLst>
          </p:cNvPr>
          <p:cNvPicPr>
            <a:picLocks noChangeAspect="1"/>
          </p:cNvPicPr>
          <p:nvPr/>
        </p:nvPicPr>
        <p:blipFill rotWithShape="1">
          <a:blip r:embed="rId3"/>
          <a:srcRect t="12108" b="14031"/>
          <a:stretch/>
        </p:blipFill>
        <p:spPr>
          <a:xfrm>
            <a:off x="0" y="2591616"/>
            <a:ext cx="9144000" cy="3799003"/>
          </a:xfrm>
          <a:prstGeom prst="rect">
            <a:avLst/>
          </a:prstGeom>
        </p:spPr>
      </p:pic>
      <p:sp>
        <p:nvSpPr>
          <p:cNvPr id="5" name="Slide Number Placeholder 4">
            <a:extLst>
              <a:ext uri="{FF2B5EF4-FFF2-40B4-BE49-F238E27FC236}">
                <a16:creationId xmlns:a16="http://schemas.microsoft.com/office/drawing/2014/main" xmlns="" id="{39CD0427-EA10-754F-A3B4-9B7C3387EE6B}"/>
              </a:ext>
            </a:extLst>
          </p:cNvPr>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3684850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Straw Poll</a:t>
            </a:r>
          </a:p>
        </p:txBody>
      </p:sp>
      <p:pic>
        <p:nvPicPr>
          <p:cNvPr id="6" name="Picture 5">
            <a:extLst>
              <a:ext uri="{FF2B5EF4-FFF2-40B4-BE49-F238E27FC236}">
                <a16:creationId xmlns:a16="http://schemas.microsoft.com/office/drawing/2014/main" xmlns="" id="{D5246313-9BBF-46B0-ABF9-56C0FA25917A}"/>
              </a:ext>
            </a:extLst>
          </p:cNvPr>
          <p:cNvPicPr>
            <a:picLocks noChangeAspect="1"/>
          </p:cNvPicPr>
          <p:nvPr/>
        </p:nvPicPr>
        <p:blipFill rotWithShape="1">
          <a:blip r:embed="rId3"/>
          <a:srcRect l="1437" r="1965" b="1834"/>
          <a:stretch/>
        </p:blipFill>
        <p:spPr>
          <a:xfrm>
            <a:off x="677008" y="2192977"/>
            <a:ext cx="3297116" cy="3849296"/>
          </a:xfrm>
          <a:prstGeom prst="rect">
            <a:avLst/>
          </a:prstGeom>
        </p:spPr>
      </p:pic>
      <p:pic>
        <p:nvPicPr>
          <p:cNvPr id="8" name="Picture 7">
            <a:extLst>
              <a:ext uri="{FF2B5EF4-FFF2-40B4-BE49-F238E27FC236}">
                <a16:creationId xmlns:a16="http://schemas.microsoft.com/office/drawing/2014/main" xmlns="" id="{28189517-123C-4E5B-97DC-8ADFEAE730AD}"/>
              </a:ext>
            </a:extLst>
          </p:cNvPr>
          <p:cNvPicPr>
            <a:picLocks noChangeAspect="1"/>
          </p:cNvPicPr>
          <p:nvPr/>
        </p:nvPicPr>
        <p:blipFill rotWithShape="1">
          <a:blip r:embed="rId4"/>
          <a:srcRect l="1958" t="1373" r="1694" b="2072"/>
          <a:stretch/>
        </p:blipFill>
        <p:spPr>
          <a:xfrm>
            <a:off x="5310553" y="2219353"/>
            <a:ext cx="3297116" cy="3639851"/>
          </a:xfrm>
          <a:prstGeom prst="rect">
            <a:avLst/>
          </a:prstGeom>
        </p:spPr>
      </p:pic>
      <p:cxnSp>
        <p:nvCxnSpPr>
          <p:cNvPr id="12" name="Straight Connector 11">
            <a:extLst>
              <a:ext uri="{FF2B5EF4-FFF2-40B4-BE49-F238E27FC236}">
                <a16:creationId xmlns:a16="http://schemas.microsoft.com/office/drawing/2014/main" xmlns="" id="{103685F9-C8D7-4DD9-BB23-52E0E8505A51}"/>
              </a:ext>
            </a:extLst>
          </p:cNvPr>
          <p:cNvCxnSpPr>
            <a:cxnSpLocks/>
          </p:cNvCxnSpPr>
          <p:nvPr/>
        </p:nvCxnSpPr>
        <p:spPr>
          <a:xfrm>
            <a:off x="4607168" y="2219353"/>
            <a:ext cx="0" cy="382292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00C159E3-ACB4-F24D-96D1-DD14DB293509}"/>
              </a:ext>
            </a:extLst>
          </p:cNvPr>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1128933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7253AA-5B28-48FE-B248-7068A1405587}"/>
              </a:ext>
            </a:extLst>
          </p:cNvPr>
          <p:cNvSpPr>
            <a:spLocks noGrp="1"/>
          </p:cNvSpPr>
          <p:nvPr>
            <p:ph type="ctrTitle"/>
          </p:nvPr>
        </p:nvSpPr>
        <p:spPr/>
        <p:txBody>
          <a:bodyPr/>
          <a:lstStyle/>
          <a:p>
            <a:r>
              <a:rPr lang="en-US" dirty="0"/>
              <a:t>Network Approach</a:t>
            </a:r>
          </a:p>
        </p:txBody>
      </p:sp>
      <p:sp>
        <p:nvSpPr>
          <p:cNvPr id="3" name="Subtitle 2">
            <a:extLst>
              <a:ext uri="{FF2B5EF4-FFF2-40B4-BE49-F238E27FC236}">
                <a16:creationId xmlns:a16="http://schemas.microsoft.com/office/drawing/2014/main" xmlns="" id="{C2D8C1C2-ADE8-4E19-BED7-88072AF95E0C}"/>
              </a:ext>
            </a:extLst>
          </p:cNvPr>
          <p:cNvSpPr>
            <a:spLocks noGrp="1"/>
          </p:cNvSpPr>
          <p:nvPr>
            <p:ph type="subTitle" idx="1"/>
          </p:nvPr>
        </p:nvSpPr>
        <p:spPr/>
        <p:txBody>
          <a:bodyPr/>
          <a:lstStyle/>
          <a:p>
            <a:r>
              <a:rPr lang="en-US" dirty="0"/>
              <a:t>Marvel Universe</a:t>
            </a:r>
          </a:p>
        </p:txBody>
      </p:sp>
      <p:sp>
        <p:nvSpPr>
          <p:cNvPr id="4" name="Slide Number Placeholder 3">
            <a:extLst>
              <a:ext uri="{FF2B5EF4-FFF2-40B4-BE49-F238E27FC236}">
                <a16:creationId xmlns:a16="http://schemas.microsoft.com/office/drawing/2014/main" xmlns="" id="{6AFFB8CD-5F17-7F49-9414-9BD9EB80D7C0}"/>
              </a:ext>
            </a:extLst>
          </p:cNvPr>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900234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Data Cleaning and Reduction</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659876" y="2403835"/>
            <a:ext cx="7588578" cy="3323987"/>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Simplify the Graph</a:t>
            </a:r>
          </a:p>
          <a:p>
            <a:pPr>
              <a:spcAft>
                <a:spcPts val="600"/>
              </a:spcAft>
            </a:pPr>
            <a:r>
              <a:rPr lang="en-US" dirty="0">
                <a:solidFill>
                  <a:schemeClr val="bg2"/>
                </a:solidFill>
                <a:latin typeface="Arial Narrow" panose="020B0606020202030204" pitchFamily="34" charset="0"/>
              </a:rPr>
              <a:t>  </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Remove Minor Characters</a:t>
            </a:r>
          </a:p>
          <a:p>
            <a:pPr marL="1428750" lvl="2" indent="-514350">
              <a:spcAft>
                <a:spcPts val="600"/>
              </a:spcAft>
              <a:buFont typeface="+mj-lt"/>
              <a:buAutoNum type="arabicPeriod"/>
            </a:pPr>
            <a:r>
              <a:rPr lang="en-US" sz="2600" dirty="0">
                <a:solidFill>
                  <a:schemeClr val="bg2"/>
                </a:solidFill>
                <a:latin typeface="Arial Narrow" panose="020B0606020202030204" pitchFamily="34" charset="0"/>
              </a:rPr>
              <a:t>Delete Edges Less than Weight 10</a:t>
            </a:r>
          </a:p>
          <a:p>
            <a:pPr marL="1428750" lvl="2" indent="-514350">
              <a:spcAft>
                <a:spcPts val="600"/>
              </a:spcAft>
              <a:buFont typeface="+mj-lt"/>
              <a:buAutoNum type="arabicPeriod"/>
            </a:pPr>
            <a:r>
              <a:rPr lang="en-US" sz="2600" dirty="0">
                <a:solidFill>
                  <a:schemeClr val="bg2"/>
                </a:solidFill>
                <a:latin typeface="Arial Narrow" panose="020B0606020202030204" pitchFamily="34" charset="0"/>
              </a:rPr>
              <a:t>Delete Degree Less then 10</a:t>
            </a:r>
          </a:p>
          <a:p>
            <a:pPr lvl="2">
              <a:spcAft>
                <a:spcPts val="600"/>
              </a:spcAft>
            </a:pPr>
            <a:r>
              <a:rPr lang="en-US" dirty="0">
                <a:solidFill>
                  <a:schemeClr val="bg2"/>
                </a:solidFill>
                <a:latin typeface="Arial Narrow" panose="020B0606020202030204" pitchFamily="34" charset="0"/>
              </a:rPr>
              <a:t>  </a:t>
            </a: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Community Detection to Choose the X-Men</a:t>
            </a:r>
          </a:p>
        </p:txBody>
      </p:sp>
      <p:sp>
        <p:nvSpPr>
          <p:cNvPr id="5" name="Slide Number Placeholder 4">
            <a:extLst>
              <a:ext uri="{FF2B5EF4-FFF2-40B4-BE49-F238E27FC236}">
                <a16:creationId xmlns:a16="http://schemas.microsoft.com/office/drawing/2014/main" xmlns="" id="{C5E2F9DF-F478-3D4C-8F7D-7081FA5A7C17}"/>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1122249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Community Detection</a:t>
            </a:r>
          </a:p>
        </p:txBody>
      </p:sp>
      <p:pic>
        <p:nvPicPr>
          <p:cNvPr id="6" name="Picture 5">
            <a:extLst>
              <a:ext uri="{FF2B5EF4-FFF2-40B4-BE49-F238E27FC236}">
                <a16:creationId xmlns:a16="http://schemas.microsoft.com/office/drawing/2014/main" xmlns="" id="{040105B4-1454-43B4-A498-32F3C0CD4357}"/>
              </a:ext>
            </a:extLst>
          </p:cNvPr>
          <p:cNvPicPr>
            <a:picLocks noChangeAspect="1"/>
          </p:cNvPicPr>
          <p:nvPr/>
        </p:nvPicPr>
        <p:blipFill>
          <a:blip r:embed="rId3"/>
          <a:stretch>
            <a:fillRect/>
          </a:stretch>
        </p:blipFill>
        <p:spPr>
          <a:xfrm>
            <a:off x="2241219" y="1734532"/>
            <a:ext cx="4880799" cy="4991658"/>
          </a:xfrm>
          <a:prstGeom prst="rect">
            <a:avLst/>
          </a:prstGeom>
        </p:spPr>
      </p:pic>
      <p:sp>
        <p:nvSpPr>
          <p:cNvPr id="7" name="TextBox 6">
            <a:extLst>
              <a:ext uri="{FF2B5EF4-FFF2-40B4-BE49-F238E27FC236}">
                <a16:creationId xmlns:a16="http://schemas.microsoft.com/office/drawing/2014/main" xmlns="" id="{E3595453-AEAE-4013-BB07-D3520A15F460}"/>
              </a:ext>
            </a:extLst>
          </p:cNvPr>
          <p:cNvSpPr txBox="1"/>
          <p:nvPr/>
        </p:nvSpPr>
        <p:spPr>
          <a:xfrm>
            <a:off x="1668545" y="3999528"/>
            <a:ext cx="984799" cy="461665"/>
          </a:xfrm>
          <a:prstGeom prst="rect">
            <a:avLst/>
          </a:prstGeom>
          <a:noFill/>
        </p:spPr>
        <p:txBody>
          <a:bodyPr wrap="square" rtlCol="0">
            <a:spAutoFit/>
          </a:bodyPr>
          <a:lstStyle/>
          <a:p>
            <a:r>
              <a:rPr lang="en-US" sz="2400" dirty="0">
                <a:solidFill>
                  <a:srgbClr val="FF66CC"/>
                </a:solidFill>
              </a:rPr>
              <a:t>X-Men</a:t>
            </a:r>
          </a:p>
        </p:txBody>
      </p:sp>
      <p:sp>
        <p:nvSpPr>
          <p:cNvPr id="4" name="Slide Number Placeholder 3">
            <a:extLst>
              <a:ext uri="{FF2B5EF4-FFF2-40B4-BE49-F238E27FC236}">
                <a16:creationId xmlns:a16="http://schemas.microsoft.com/office/drawing/2014/main" xmlns="" id="{CB893E54-805A-5146-8290-05489135C822}"/>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3350495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What Makes a Good Leader?</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659876" y="2403835"/>
            <a:ext cx="7588578" cy="2554545"/>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Being a Core Member of the Team</a:t>
            </a:r>
          </a:p>
          <a:p>
            <a:pPr marL="457200" indent="-457200">
              <a:spcAft>
                <a:spcPts val="600"/>
              </a:spcAft>
              <a:buFont typeface="Arial" panose="020B0604020202020204" pitchFamily="34" charset="0"/>
              <a:buChar char="•"/>
            </a:pPr>
            <a:endParaRPr lang="en-US" sz="2800" dirty="0">
              <a:solidFill>
                <a:schemeClr val="bg2"/>
              </a:solidFill>
              <a:latin typeface="Arial Narrow" panose="020B0606020202030204" pitchFamily="34" charset="0"/>
            </a:endParaRP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Being Able to Connect with Other Major Teams</a:t>
            </a:r>
          </a:p>
          <a:p>
            <a:pPr marL="457200" indent="-457200">
              <a:spcAft>
                <a:spcPts val="600"/>
              </a:spcAft>
              <a:buFont typeface="Arial" panose="020B0604020202020204" pitchFamily="34" charset="0"/>
              <a:buChar char="•"/>
            </a:pPr>
            <a:endParaRPr lang="en-US" sz="2800" dirty="0">
              <a:solidFill>
                <a:schemeClr val="bg2"/>
              </a:solidFill>
              <a:latin typeface="Arial Narrow" panose="020B0606020202030204" pitchFamily="34" charset="0"/>
            </a:endParaRP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Positive Relationship to the Team</a:t>
            </a:r>
          </a:p>
        </p:txBody>
      </p:sp>
      <p:sp>
        <p:nvSpPr>
          <p:cNvPr id="5" name="Slide Number Placeholder 4">
            <a:extLst>
              <a:ext uri="{FF2B5EF4-FFF2-40B4-BE49-F238E27FC236}">
                <a16:creationId xmlns:a16="http://schemas.microsoft.com/office/drawing/2014/main" xmlns="" id="{7B4BEE37-8D80-7347-A6D5-1015F59721C6}"/>
              </a:ext>
            </a:extLst>
          </p:cNvPr>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2051439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Network Metrics</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659876" y="2403835"/>
            <a:ext cx="7588578" cy="2554545"/>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Being a Core Member of the Team</a:t>
            </a:r>
          </a:p>
          <a:p>
            <a:pPr marL="457200" indent="-457200">
              <a:spcAft>
                <a:spcPts val="600"/>
              </a:spcAft>
              <a:buFont typeface="Arial" panose="020B0604020202020204" pitchFamily="34" charset="0"/>
              <a:buChar char="•"/>
            </a:pPr>
            <a:endParaRPr lang="en-US" sz="2800" dirty="0">
              <a:solidFill>
                <a:schemeClr val="bg2"/>
              </a:solidFill>
              <a:latin typeface="Arial Narrow" panose="020B0606020202030204" pitchFamily="34" charset="0"/>
            </a:endParaRP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Being Able to Connect with Other Major Teams</a:t>
            </a:r>
          </a:p>
          <a:p>
            <a:pPr marL="457200" indent="-457200">
              <a:spcAft>
                <a:spcPts val="600"/>
              </a:spcAft>
              <a:buFont typeface="Arial" panose="020B0604020202020204" pitchFamily="34" charset="0"/>
              <a:buChar char="•"/>
            </a:pPr>
            <a:endParaRPr lang="en-US" sz="2800" dirty="0">
              <a:solidFill>
                <a:schemeClr val="bg2"/>
              </a:solidFill>
              <a:latin typeface="Arial Narrow" panose="020B0606020202030204" pitchFamily="34" charset="0"/>
            </a:endParaRPr>
          </a:p>
          <a:p>
            <a:pPr marL="457200" indent="-457200">
              <a:spcAft>
                <a:spcPts val="600"/>
              </a:spcAft>
              <a:buFont typeface="Arial" panose="020B0604020202020204" pitchFamily="34" charset="0"/>
              <a:buChar char="•"/>
            </a:pPr>
            <a:r>
              <a:rPr lang="en-US" sz="2800" dirty="0">
                <a:solidFill>
                  <a:schemeClr val="bg2"/>
                </a:solidFill>
                <a:latin typeface="Arial Narrow" panose="020B0606020202030204" pitchFamily="34" charset="0"/>
              </a:rPr>
              <a:t>Positive Relationship to the Team</a:t>
            </a:r>
          </a:p>
        </p:txBody>
      </p:sp>
      <p:sp>
        <p:nvSpPr>
          <p:cNvPr id="5" name="TextBox 4">
            <a:extLst>
              <a:ext uri="{FF2B5EF4-FFF2-40B4-BE49-F238E27FC236}">
                <a16:creationId xmlns:a16="http://schemas.microsoft.com/office/drawing/2014/main" xmlns="" id="{B63C4104-5D43-466F-BE2A-709D5EDE3766}"/>
              </a:ext>
            </a:extLst>
          </p:cNvPr>
          <p:cNvSpPr txBox="1"/>
          <p:nvPr/>
        </p:nvSpPr>
        <p:spPr>
          <a:xfrm>
            <a:off x="659876" y="2763624"/>
            <a:ext cx="7588578" cy="2554545"/>
          </a:xfrm>
          <a:prstGeom prst="rect">
            <a:avLst/>
          </a:prstGeom>
          <a:noFill/>
        </p:spPr>
        <p:txBody>
          <a:bodyPr wrap="square" rtlCol="0">
            <a:spAutoFit/>
          </a:bodyPr>
          <a:lstStyle/>
          <a:p>
            <a:pPr lvl="1">
              <a:spcAft>
                <a:spcPts val="600"/>
              </a:spcAft>
            </a:pPr>
            <a:r>
              <a:rPr lang="en-US" sz="2800" dirty="0">
                <a:solidFill>
                  <a:schemeClr val="accent3">
                    <a:lumMod val="75000"/>
                  </a:schemeClr>
                </a:solidFill>
                <a:latin typeface="Arial Narrow" panose="020B0606020202030204" pitchFamily="34" charset="0"/>
              </a:rPr>
              <a:t>Eigen Centrality (X-Men Cluster)</a:t>
            </a:r>
          </a:p>
          <a:p>
            <a:pPr lvl="1">
              <a:spcAft>
                <a:spcPts val="600"/>
              </a:spcAft>
            </a:pPr>
            <a:endParaRPr lang="en-US" sz="2800" dirty="0">
              <a:solidFill>
                <a:schemeClr val="accent3">
                  <a:lumMod val="75000"/>
                </a:schemeClr>
              </a:solidFill>
              <a:latin typeface="Arial Narrow" panose="020B0606020202030204" pitchFamily="34" charset="0"/>
            </a:endParaRPr>
          </a:p>
          <a:p>
            <a:pPr lvl="1">
              <a:spcAft>
                <a:spcPts val="600"/>
              </a:spcAft>
            </a:pPr>
            <a:r>
              <a:rPr lang="en-US" sz="2800" dirty="0">
                <a:solidFill>
                  <a:schemeClr val="accent3">
                    <a:lumMod val="75000"/>
                  </a:schemeClr>
                </a:solidFill>
                <a:latin typeface="Arial Narrow" panose="020B0606020202030204" pitchFamily="34" charset="0"/>
              </a:rPr>
              <a:t>Betweenness Centrality (Reduced Marvel Universe)</a:t>
            </a:r>
          </a:p>
          <a:p>
            <a:pPr lvl="1">
              <a:spcAft>
                <a:spcPts val="600"/>
              </a:spcAft>
            </a:pPr>
            <a:endParaRPr lang="en-US" sz="2800" dirty="0">
              <a:solidFill>
                <a:schemeClr val="accent3">
                  <a:lumMod val="75000"/>
                </a:schemeClr>
              </a:solidFill>
              <a:latin typeface="Arial Narrow" panose="020B0606020202030204" pitchFamily="34" charset="0"/>
            </a:endParaRPr>
          </a:p>
          <a:p>
            <a:pPr lvl="1">
              <a:spcAft>
                <a:spcPts val="600"/>
              </a:spcAft>
            </a:pPr>
            <a:r>
              <a:rPr lang="en-US" sz="2800" dirty="0">
                <a:solidFill>
                  <a:schemeClr val="accent3">
                    <a:lumMod val="75000"/>
                  </a:schemeClr>
                </a:solidFill>
                <a:latin typeface="Arial Narrow" panose="020B0606020202030204" pitchFamily="34" charset="0"/>
              </a:rPr>
              <a:t>Structural Balance Analysis</a:t>
            </a:r>
          </a:p>
        </p:txBody>
      </p:sp>
      <p:sp>
        <p:nvSpPr>
          <p:cNvPr id="6" name="Slide Number Placeholder 5">
            <a:extLst>
              <a:ext uri="{FF2B5EF4-FFF2-40B4-BE49-F238E27FC236}">
                <a16:creationId xmlns:a16="http://schemas.microsoft.com/office/drawing/2014/main" xmlns="" id="{D3682EA8-3A28-6F46-95D1-8A737A76995E}"/>
              </a:ext>
            </a:extLst>
          </p:cNvPr>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321753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Eigen &amp; </a:t>
            </a:r>
            <a:r>
              <a:rPr lang="en-US" dirty="0" err="1"/>
              <a:t>BetWEENNESS</a:t>
            </a:r>
            <a:r>
              <a:rPr lang="en-US" dirty="0"/>
              <a:t> </a:t>
            </a:r>
            <a:r>
              <a:rPr lang="en-US" dirty="0" err="1"/>
              <a:t>CeNTRALITY</a:t>
            </a:r>
            <a:endParaRPr lang="en-US" dirty="0"/>
          </a:p>
        </p:txBody>
      </p:sp>
      <p:graphicFrame>
        <p:nvGraphicFramePr>
          <p:cNvPr id="6" name="Table 5">
            <a:extLst>
              <a:ext uri="{FF2B5EF4-FFF2-40B4-BE49-F238E27FC236}">
                <a16:creationId xmlns:a16="http://schemas.microsoft.com/office/drawing/2014/main" xmlns="" id="{7E8EDA35-5465-4091-9883-33B65005B7B8}"/>
              </a:ext>
            </a:extLst>
          </p:cNvPr>
          <p:cNvGraphicFramePr>
            <a:graphicFrameLocks noGrp="1"/>
          </p:cNvGraphicFramePr>
          <p:nvPr/>
        </p:nvGraphicFramePr>
        <p:xfrm>
          <a:off x="978815" y="2348029"/>
          <a:ext cx="7129808" cy="2845326"/>
        </p:xfrm>
        <a:graphic>
          <a:graphicData uri="http://schemas.openxmlformats.org/drawingml/2006/table">
            <a:tbl>
              <a:tblPr/>
              <a:tblGrid>
                <a:gridCol w="1034214">
                  <a:extLst>
                    <a:ext uri="{9D8B030D-6E8A-4147-A177-3AD203B41FA5}">
                      <a16:colId xmlns:a16="http://schemas.microsoft.com/office/drawing/2014/main" xmlns="" val="278098914"/>
                    </a:ext>
                  </a:extLst>
                </a:gridCol>
                <a:gridCol w="626796">
                  <a:extLst>
                    <a:ext uri="{9D8B030D-6E8A-4147-A177-3AD203B41FA5}">
                      <a16:colId xmlns:a16="http://schemas.microsoft.com/office/drawing/2014/main" xmlns="" val="3866961223"/>
                    </a:ext>
                  </a:extLst>
                </a:gridCol>
                <a:gridCol w="188039">
                  <a:extLst>
                    <a:ext uri="{9D8B030D-6E8A-4147-A177-3AD203B41FA5}">
                      <a16:colId xmlns:a16="http://schemas.microsoft.com/office/drawing/2014/main" xmlns="" val="3195577"/>
                    </a:ext>
                  </a:extLst>
                </a:gridCol>
                <a:gridCol w="1488641">
                  <a:extLst>
                    <a:ext uri="{9D8B030D-6E8A-4147-A177-3AD203B41FA5}">
                      <a16:colId xmlns:a16="http://schemas.microsoft.com/office/drawing/2014/main" xmlns="" val="3900861016"/>
                    </a:ext>
                  </a:extLst>
                </a:gridCol>
                <a:gridCol w="1896059">
                  <a:extLst>
                    <a:ext uri="{9D8B030D-6E8A-4147-A177-3AD203B41FA5}">
                      <a16:colId xmlns:a16="http://schemas.microsoft.com/office/drawing/2014/main" xmlns="" val="3425960050"/>
                    </a:ext>
                  </a:extLst>
                </a:gridCol>
                <a:gridCol w="1896059">
                  <a:extLst>
                    <a:ext uri="{9D8B030D-6E8A-4147-A177-3AD203B41FA5}">
                      <a16:colId xmlns:a16="http://schemas.microsoft.com/office/drawing/2014/main" xmlns="" val="614655321"/>
                    </a:ext>
                  </a:extLst>
                </a:gridCol>
              </a:tblGrid>
              <a:tr h="258666">
                <a:tc>
                  <a:txBody>
                    <a:bodyPr/>
                    <a:lstStyle/>
                    <a:p>
                      <a:pPr algn="ctr" fontAlgn="b"/>
                      <a:r>
                        <a:rPr lang="en-US" sz="1100" b="1" i="0" u="none" strike="noStrike">
                          <a:solidFill>
                            <a:srgbClr val="335B74"/>
                          </a:solidFill>
                          <a:effectLst/>
                          <a:latin typeface="Tw Cen MT" panose="020B0602020104020603" pitchFamily="34" charset="0"/>
                        </a:rPr>
                        <a:t># of Degree</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tc>
                  <a:txBody>
                    <a:bodyPr/>
                    <a:lstStyle/>
                    <a:p>
                      <a:pPr algn="r" fontAlgn="b"/>
                      <a:r>
                        <a:rPr lang="en-US" sz="1100" b="1" i="0" u="none" strike="noStrike">
                          <a:solidFill>
                            <a:srgbClr val="335B74"/>
                          </a:solidFill>
                          <a:effectLst/>
                          <a:latin typeface="Tw Cen MT" panose="020B0602020104020603" pitchFamily="34" charset="0"/>
                        </a:rPr>
                        <a:t>Rank</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tc>
                  <a:txBody>
                    <a:bodyPr/>
                    <a:lstStyle/>
                    <a:p>
                      <a:pPr algn="r" fontAlgn="b"/>
                      <a:r>
                        <a:rPr lang="en-US" sz="1100" b="1" i="0" u="none" strike="noStrike">
                          <a:solidFill>
                            <a:srgbClr val="335B74"/>
                          </a:solidFill>
                          <a:effectLst/>
                          <a:latin typeface="Tw Cen MT" panose="020B0602020104020603" pitchFamily="34" charset="0"/>
                        </a:rPr>
                        <a:t> </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tc>
                  <a:txBody>
                    <a:bodyPr/>
                    <a:lstStyle/>
                    <a:p>
                      <a:pPr algn="l" fontAlgn="b"/>
                      <a:r>
                        <a:rPr lang="en-US" sz="1100" b="1" i="0" u="none" strike="noStrike">
                          <a:solidFill>
                            <a:srgbClr val="335B74"/>
                          </a:solidFill>
                          <a:effectLst/>
                          <a:latin typeface="Tw Cen MT" panose="020B0602020104020603" pitchFamily="34" charset="0"/>
                        </a:rPr>
                        <a:t>X-Man</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335B74"/>
                          </a:solidFill>
                          <a:effectLst/>
                          <a:latin typeface="Tw Cen MT" panose="020B0602020104020603" pitchFamily="34" charset="0"/>
                        </a:rPr>
                        <a:t>Eigen Centrality</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335B74"/>
                          </a:solidFill>
                          <a:effectLst/>
                          <a:latin typeface="Tw Cen MT" panose="020B0602020104020603" pitchFamily="34" charset="0"/>
                        </a:rPr>
                        <a:t>Betweennees Centrality</a:t>
                      </a:r>
                    </a:p>
                  </a:txBody>
                  <a:tcPr marL="3810" marR="3810" marT="3810" marB="0" anchor="b">
                    <a:lnL>
                      <a:noFill/>
                    </a:lnL>
                    <a:lnR>
                      <a:noFill/>
                    </a:lnR>
                    <a:lnT>
                      <a:noFill/>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3291081106"/>
                  </a:ext>
                </a:extLst>
              </a:tr>
              <a:tr h="258666">
                <a:tc>
                  <a:txBody>
                    <a:bodyPr/>
                    <a:lstStyle/>
                    <a:p>
                      <a:pPr algn="ctr" fontAlgn="ctr"/>
                      <a:r>
                        <a:rPr lang="en-US" sz="1100" b="1" i="0" u="none" strike="noStrike">
                          <a:solidFill>
                            <a:srgbClr val="335B74"/>
                          </a:solidFill>
                          <a:effectLst/>
                          <a:latin typeface="Tw Cen MT" panose="020B0602020104020603" pitchFamily="34" charset="0"/>
                        </a:rPr>
                        <a:t>75</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1</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CYCLOPS</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335B74"/>
                          </a:solidFill>
                          <a:effectLst/>
                          <a:latin typeface="Tw Cen MT" panose="020B0602020104020603" pitchFamily="34" charset="0"/>
                        </a:rPr>
                        <a:t>1.0000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0.3529</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1069993097"/>
                  </a:ext>
                </a:extLst>
              </a:tr>
              <a:tr h="258666">
                <a:tc>
                  <a:txBody>
                    <a:bodyPr/>
                    <a:lstStyle/>
                    <a:p>
                      <a:pPr algn="ctr" fontAlgn="ctr"/>
                      <a:r>
                        <a:rPr lang="en-US" sz="1100" b="1" i="0" u="none" strike="noStrike">
                          <a:solidFill>
                            <a:srgbClr val="335B74"/>
                          </a:solidFill>
                          <a:effectLst/>
                          <a:latin typeface="Tw Cen MT" panose="020B0602020104020603" pitchFamily="34" charset="0"/>
                        </a:rPr>
                        <a:t>72</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2</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335B74"/>
                          </a:solidFill>
                          <a:effectLst/>
                          <a:latin typeface="Tw Cen MT" panose="020B0602020104020603" pitchFamily="34" charset="0"/>
                        </a:rPr>
                        <a:t>STORM</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0.9448</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0.1886</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1298015025"/>
                  </a:ext>
                </a:extLst>
              </a:tr>
              <a:tr h="258666">
                <a:tc>
                  <a:txBody>
                    <a:bodyPr/>
                    <a:lstStyle/>
                    <a:p>
                      <a:pPr algn="ctr" fontAlgn="ctr"/>
                      <a:r>
                        <a:rPr lang="en-US" sz="1100" b="1" i="0" u="none" strike="noStrike">
                          <a:solidFill>
                            <a:srgbClr val="335B74"/>
                          </a:solidFill>
                          <a:effectLst/>
                          <a:latin typeface="Tw Cen MT" panose="020B0602020104020603" pitchFamily="34" charset="0"/>
                        </a:rPr>
                        <a:t>71</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3</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WOLVERINE</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0.9420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335B74"/>
                          </a:solidFill>
                          <a:effectLst/>
                          <a:latin typeface="Tw Cen MT" panose="020B0602020104020603" pitchFamily="34" charset="0"/>
                        </a:rPr>
                        <a:t>1.0000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2301065674"/>
                  </a:ext>
                </a:extLst>
              </a:tr>
              <a:tr h="258666">
                <a:tc>
                  <a:txBody>
                    <a:bodyPr/>
                    <a:lstStyle/>
                    <a:p>
                      <a:pPr algn="ctr" fontAlgn="ctr"/>
                      <a:r>
                        <a:rPr lang="en-US" sz="1100" b="1" i="0" u="none" strike="noStrike">
                          <a:solidFill>
                            <a:srgbClr val="335B74"/>
                          </a:solidFill>
                          <a:effectLst/>
                          <a:latin typeface="Tw Cen MT" panose="020B0602020104020603" pitchFamily="34" charset="0"/>
                        </a:rPr>
                        <a:t>68</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4</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335B74"/>
                          </a:solidFill>
                          <a:effectLst/>
                          <a:latin typeface="Tw Cen MT" panose="020B0602020104020603" pitchFamily="34" charset="0"/>
                        </a:rPr>
                        <a:t>COLOSSUS II</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0.8314</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335B74"/>
                          </a:solidFill>
                          <a:effectLst/>
                          <a:latin typeface="Tw Cen MT" panose="020B0602020104020603" pitchFamily="34" charset="0"/>
                        </a:rPr>
                        <a:t>0.1498</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1355051447"/>
                  </a:ext>
                </a:extLst>
              </a:tr>
              <a:tr h="258666">
                <a:tc>
                  <a:txBody>
                    <a:bodyPr/>
                    <a:lstStyle/>
                    <a:p>
                      <a:pPr algn="ctr" fontAlgn="ctr"/>
                      <a:r>
                        <a:rPr lang="en-US" sz="1100" b="1" i="0" u="none" strike="noStrike">
                          <a:solidFill>
                            <a:srgbClr val="335B74"/>
                          </a:solidFill>
                          <a:effectLst/>
                          <a:latin typeface="Tw Cen MT" panose="020B0602020104020603" pitchFamily="34" charset="0"/>
                        </a:rPr>
                        <a:t>60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dirty="0">
                          <a:solidFill>
                            <a:srgbClr val="335B74"/>
                          </a:solidFill>
                          <a:effectLst/>
                          <a:latin typeface="Tw Cen MT" panose="020B0602020104020603" pitchFamily="34" charset="0"/>
                        </a:rPr>
                        <a:t>5</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CANNONBALL II</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0.3715</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0.0679</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3735267816"/>
                  </a:ext>
                </a:extLst>
              </a:tr>
              <a:tr h="258666">
                <a:tc>
                  <a:txBody>
                    <a:bodyPr/>
                    <a:lstStyle/>
                    <a:p>
                      <a:pPr algn="ctr" fontAlgn="ctr"/>
                      <a:r>
                        <a:rPr lang="en-US" sz="1100" b="1" i="0" u="none" strike="noStrike">
                          <a:solidFill>
                            <a:srgbClr val="335B74"/>
                          </a:solidFill>
                          <a:effectLst/>
                          <a:latin typeface="Tw Cen MT" panose="020B0602020104020603" pitchFamily="34" charset="0"/>
                        </a:rPr>
                        <a:t>58</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6</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335B74"/>
                          </a:solidFill>
                          <a:effectLst/>
                          <a:latin typeface="Tw Cen MT" panose="020B0602020104020603" pitchFamily="34" charset="0"/>
                        </a:rPr>
                        <a:t>ROGUE</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0.6161</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0.0740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742177488"/>
                  </a:ext>
                </a:extLst>
              </a:tr>
              <a:tr h="258666">
                <a:tc>
                  <a:txBody>
                    <a:bodyPr/>
                    <a:lstStyle/>
                    <a:p>
                      <a:pPr algn="ctr" fontAlgn="ctr"/>
                      <a:r>
                        <a:rPr lang="en-US" sz="1100" b="1" i="0" u="none" strike="noStrike">
                          <a:solidFill>
                            <a:srgbClr val="335B74"/>
                          </a:solidFill>
                          <a:effectLst/>
                          <a:latin typeface="Tw Cen MT" panose="020B0602020104020603" pitchFamily="34" charset="0"/>
                        </a:rPr>
                        <a:t>56</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7</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BEAST</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0.7637</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0.6493</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3960102517"/>
                  </a:ext>
                </a:extLst>
              </a:tr>
              <a:tr h="258666">
                <a:tc>
                  <a:txBody>
                    <a:bodyPr/>
                    <a:lstStyle/>
                    <a:p>
                      <a:pPr algn="ctr" fontAlgn="ctr"/>
                      <a:r>
                        <a:rPr lang="en-US" sz="1100" b="1" i="0" u="none" strike="noStrike">
                          <a:solidFill>
                            <a:srgbClr val="335B74"/>
                          </a:solidFill>
                          <a:effectLst/>
                          <a:latin typeface="Tw Cen MT" panose="020B0602020104020603" pitchFamily="34" charset="0"/>
                        </a:rPr>
                        <a:t>56</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8</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JEAN GREY</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0.7981</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0.0140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3952502301"/>
                  </a:ext>
                </a:extLst>
              </a:tr>
              <a:tr h="258666">
                <a:tc>
                  <a:txBody>
                    <a:bodyPr/>
                    <a:lstStyle/>
                    <a:p>
                      <a:pPr algn="ctr" fontAlgn="ctr"/>
                      <a:r>
                        <a:rPr lang="en-US" sz="1100" b="1" i="0" u="none" strike="noStrike">
                          <a:solidFill>
                            <a:srgbClr val="335B74"/>
                          </a:solidFill>
                          <a:effectLst/>
                          <a:latin typeface="Tw Cen MT" panose="020B0602020104020603" pitchFamily="34" charset="0"/>
                        </a:rPr>
                        <a:t>55</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9</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a:solidFill>
                            <a:srgbClr val="335B74"/>
                          </a:solidFill>
                          <a:effectLst/>
                          <a:latin typeface="Tw Cen MT" panose="020B0602020104020603" pitchFamily="34" charset="0"/>
                        </a:rPr>
                        <a:t>NIGHTCRAWLER</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0.6591</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0.1356</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485907299"/>
                  </a:ext>
                </a:extLst>
              </a:tr>
              <a:tr h="258666">
                <a:tc>
                  <a:txBody>
                    <a:bodyPr/>
                    <a:lstStyle/>
                    <a:p>
                      <a:pPr algn="ctr" fontAlgn="ctr"/>
                      <a:r>
                        <a:rPr lang="en-US" sz="1100" b="1" i="0" u="none" strike="noStrike">
                          <a:solidFill>
                            <a:srgbClr val="335B74"/>
                          </a:solidFill>
                          <a:effectLst/>
                          <a:latin typeface="Tw Cen MT" panose="020B0602020104020603" pitchFamily="34" charset="0"/>
                        </a:rPr>
                        <a:t>54</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10</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r" fontAlgn="ctr"/>
                      <a:r>
                        <a:rPr lang="en-US" sz="1100" b="1" i="0" u="none" strike="noStrike">
                          <a:solidFill>
                            <a:srgbClr val="335B74"/>
                          </a:solidFill>
                          <a:effectLst/>
                          <a:latin typeface="Tw Cen MT" panose="020B0602020104020603" pitchFamily="34" charset="0"/>
                        </a:rPr>
                        <a:t> </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l" fontAlgn="ctr"/>
                      <a:r>
                        <a:rPr lang="en-US" sz="1100" b="1" i="0" u="none" strike="noStrike" dirty="0">
                          <a:solidFill>
                            <a:srgbClr val="335B74"/>
                          </a:solidFill>
                          <a:effectLst/>
                          <a:latin typeface="Tw Cen MT" panose="020B0602020104020603" pitchFamily="34" charset="0"/>
                        </a:rPr>
                        <a:t>ANGEL</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335B74"/>
                          </a:solidFill>
                          <a:effectLst/>
                          <a:latin typeface="Tw Cen MT" panose="020B0602020104020603" pitchFamily="34" charset="0"/>
                        </a:rPr>
                        <a:t>0.7243</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335B74"/>
                          </a:solidFill>
                          <a:effectLst/>
                          <a:latin typeface="Tw Cen MT" panose="020B0602020104020603" pitchFamily="34" charset="0"/>
                        </a:rPr>
                        <a:t>0.0289</a:t>
                      </a:r>
                    </a:p>
                  </a:txBody>
                  <a:tcPr marL="3810" marR="3810" marT="3810" marB="0" anchor="ctr">
                    <a:lnL>
                      <a:noFill/>
                    </a:lnL>
                    <a:lnR>
                      <a:noFill/>
                    </a:lnR>
                    <a:lnT w="12700" cap="flat" cmpd="sng" algn="ctr">
                      <a:solidFill>
                        <a:srgbClr val="B7AE38"/>
                      </a:solidFill>
                      <a:prstDash val="solid"/>
                      <a:round/>
                      <a:headEnd type="none" w="med" len="med"/>
                      <a:tailEnd type="none" w="med" len="med"/>
                    </a:lnT>
                    <a:lnB w="12700" cap="flat" cmpd="sng" algn="ctr">
                      <a:solidFill>
                        <a:srgbClr val="B7AE38"/>
                      </a:solidFill>
                      <a:prstDash val="solid"/>
                      <a:round/>
                      <a:headEnd type="none" w="med" len="med"/>
                      <a:tailEnd type="none" w="med" len="med"/>
                    </a:lnB>
                    <a:solidFill>
                      <a:srgbClr val="FFFFFF"/>
                    </a:solidFill>
                  </a:tcPr>
                </a:tc>
                <a:extLst>
                  <a:ext uri="{0D108BD9-81ED-4DB2-BD59-A6C34878D82A}">
                    <a16:rowId xmlns:a16="http://schemas.microsoft.com/office/drawing/2014/main" xmlns="" val="2725157594"/>
                  </a:ext>
                </a:extLst>
              </a:tr>
            </a:tbl>
          </a:graphicData>
        </a:graphic>
      </p:graphicFrame>
      <p:sp>
        <p:nvSpPr>
          <p:cNvPr id="9" name="Rectangle: Rounded Corners 8">
            <a:extLst>
              <a:ext uri="{FF2B5EF4-FFF2-40B4-BE49-F238E27FC236}">
                <a16:creationId xmlns:a16="http://schemas.microsoft.com/office/drawing/2014/main" xmlns="" id="{81D9940F-5A59-4238-AC52-D0FAA2EE6057}"/>
              </a:ext>
            </a:extLst>
          </p:cNvPr>
          <p:cNvSpPr/>
          <p:nvPr/>
        </p:nvSpPr>
        <p:spPr>
          <a:xfrm>
            <a:off x="4809242" y="2617086"/>
            <a:ext cx="904973" cy="240807"/>
          </a:xfrm>
          <a:prstGeom prst="round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xmlns="" id="{FAB5A2F1-7674-4A21-8D2F-B67492A516CB}"/>
              </a:ext>
            </a:extLst>
          </p:cNvPr>
          <p:cNvSpPr/>
          <p:nvPr/>
        </p:nvSpPr>
        <p:spPr>
          <a:xfrm>
            <a:off x="6704028" y="3124729"/>
            <a:ext cx="904973" cy="256032"/>
          </a:xfrm>
          <a:prstGeom prst="roundRect">
            <a:avLst/>
          </a:prstGeom>
          <a:solidFill>
            <a:srgbClr val="FFCC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xmlns="" id="{3EEE877E-1F84-AD49-B39F-79C13DFC051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3518439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Structural Balance</a:t>
            </a:r>
          </a:p>
        </p:txBody>
      </p:sp>
      <p:pic>
        <p:nvPicPr>
          <p:cNvPr id="8" name="Picture 7">
            <a:extLst>
              <a:ext uri="{FF2B5EF4-FFF2-40B4-BE49-F238E27FC236}">
                <a16:creationId xmlns:a16="http://schemas.microsoft.com/office/drawing/2014/main" xmlns="" id="{0EF7F6B3-AB72-4430-8B92-A29E829A83A8}"/>
              </a:ext>
            </a:extLst>
          </p:cNvPr>
          <p:cNvPicPr>
            <a:picLocks noChangeAspect="1"/>
          </p:cNvPicPr>
          <p:nvPr/>
        </p:nvPicPr>
        <p:blipFill rotWithShape="1">
          <a:blip r:embed="rId3"/>
          <a:srcRect l="943" t="1954" r="1346" b="2316"/>
          <a:stretch/>
        </p:blipFill>
        <p:spPr>
          <a:xfrm>
            <a:off x="2446256" y="1885009"/>
            <a:ext cx="4534292" cy="4590502"/>
          </a:xfrm>
          <a:prstGeom prst="rect">
            <a:avLst/>
          </a:prstGeom>
        </p:spPr>
      </p:pic>
      <p:sp>
        <p:nvSpPr>
          <p:cNvPr id="4" name="Slide Number Placeholder 3">
            <a:extLst>
              <a:ext uri="{FF2B5EF4-FFF2-40B4-BE49-F238E27FC236}">
                <a16:creationId xmlns:a16="http://schemas.microsoft.com/office/drawing/2014/main" xmlns="" id="{B8BBF732-FD16-AD4A-BA4E-F8AAFC54A8AD}"/>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352928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Graph theory </a:t>
            </a:r>
          </a:p>
        </p:txBody>
      </p:sp>
      <p:sp>
        <p:nvSpPr>
          <p:cNvPr id="6" name="Content Placeholder 5"/>
          <p:cNvSpPr>
            <a:spLocks noGrp="1"/>
          </p:cNvSpPr>
          <p:nvPr>
            <p:ph idx="1"/>
          </p:nvPr>
        </p:nvSpPr>
        <p:spPr/>
        <p:txBody>
          <a:bodyPr/>
          <a:lstStyle/>
          <a:p>
            <a:r>
              <a:rPr lang="en-US" sz="2400" dirty="0"/>
              <a:t>Strong vs. weak ties (e.g. email network)</a:t>
            </a:r>
          </a:p>
          <a:p>
            <a:endParaRPr lang="en-US" sz="2400" dirty="0"/>
          </a:p>
          <a:p>
            <a:r>
              <a:rPr lang="en-US" sz="2400" dirty="0"/>
              <a:t>Structural holes</a:t>
            </a:r>
          </a:p>
          <a:p>
            <a:pPr lvl="1"/>
            <a:r>
              <a:rPr lang="en-US" sz="2000" dirty="0"/>
              <a:t>Parts of the network where connections are missing or sparse</a:t>
            </a:r>
          </a:p>
          <a:p>
            <a:endParaRPr lang="en-US" sz="2400" dirty="0"/>
          </a:p>
          <a:p>
            <a:r>
              <a:rPr lang="en-US" sz="2400" dirty="0"/>
              <a:t>Network fissures: sources of conflict (e.g. Karate club)</a:t>
            </a:r>
          </a:p>
          <a:p>
            <a:pPr marL="0" indent="0">
              <a:buNone/>
            </a:pPr>
            <a:endParaRPr lang="en-US" dirty="0"/>
          </a:p>
        </p:txBody>
      </p:sp>
      <p:sp>
        <p:nvSpPr>
          <p:cNvPr id="3" name="Slide Number Placeholder 2">
            <a:extLst>
              <a:ext uri="{FF2B5EF4-FFF2-40B4-BE49-F238E27FC236}">
                <a16:creationId xmlns:a16="http://schemas.microsoft.com/office/drawing/2014/main" xmlns="" id="{935DF1A6-78F7-C046-B08B-50E952C8DA21}"/>
              </a:ext>
            </a:extLst>
          </p:cNvPr>
          <p:cNvSpPr>
            <a:spLocks noGrp="1"/>
          </p:cNvSpPr>
          <p:nvPr>
            <p:ph type="sldNum" sz="quarter" idx="12"/>
          </p:nvPr>
        </p:nvSpPr>
        <p:spPr/>
        <p:txBody>
          <a:bodyPr/>
          <a:lstStyle/>
          <a:p>
            <a:fld id="{2CBEC0F5-9B71-2E43-B130-B5392EE8AA4D}" type="slidenum">
              <a:rPr lang="en-US" smtClean="0"/>
              <a:t>6</a:t>
            </a:fld>
            <a:endParaRPr lang="en-US"/>
          </a:p>
        </p:txBody>
      </p:sp>
    </p:spTree>
    <p:extLst>
      <p:ext uri="{BB962C8B-B14F-4D97-AF65-F5344CB8AC3E}">
        <p14:creationId xmlns:p14="http://schemas.microsoft.com/office/powerpoint/2010/main" val="2832217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7253AA-5B28-48FE-B248-7068A1405587}"/>
              </a:ext>
            </a:extLst>
          </p:cNvPr>
          <p:cNvSpPr>
            <a:spLocks noGrp="1"/>
          </p:cNvSpPr>
          <p:nvPr>
            <p:ph type="ctrTitle"/>
          </p:nvPr>
        </p:nvSpPr>
        <p:spPr/>
        <p:txBody>
          <a:bodyPr/>
          <a:lstStyle/>
          <a:p>
            <a:r>
              <a:rPr lang="en-US" dirty="0"/>
              <a:t>Final Results</a:t>
            </a:r>
          </a:p>
        </p:txBody>
      </p:sp>
      <p:sp>
        <p:nvSpPr>
          <p:cNvPr id="3" name="Subtitle 2">
            <a:extLst>
              <a:ext uri="{FF2B5EF4-FFF2-40B4-BE49-F238E27FC236}">
                <a16:creationId xmlns:a16="http://schemas.microsoft.com/office/drawing/2014/main" xmlns="" id="{C2D8C1C2-ADE8-4E19-BED7-88072AF95E0C}"/>
              </a:ext>
            </a:extLst>
          </p:cNvPr>
          <p:cNvSpPr>
            <a:spLocks noGrp="1"/>
          </p:cNvSpPr>
          <p:nvPr>
            <p:ph type="subTitle" idx="1"/>
          </p:nvPr>
        </p:nvSpPr>
        <p:spPr/>
        <p:txBody>
          <a:bodyPr/>
          <a:lstStyle/>
          <a:p>
            <a:r>
              <a:rPr lang="en-US" dirty="0"/>
              <a:t>Marvel Universe</a:t>
            </a:r>
          </a:p>
        </p:txBody>
      </p:sp>
      <p:sp>
        <p:nvSpPr>
          <p:cNvPr id="4" name="Slide Number Placeholder 3">
            <a:extLst>
              <a:ext uri="{FF2B5EF4-FFF2-40B4-BE49-F238E27FC236}">
                <a16:creationId xmlns:a16="http://schemas.microsoft.com/office/drawing/2014/main" xmlns="" id="{EBA28689-A277-AA43-8741-B4F356AF396D}"/>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722793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465F55-CB10-4A40-92E1-790C6438555E}"/>
              </a:ext>
            </a:extLst>
          </p:cNvPr>
          <p:cNvSpPr/>
          <p:nvPr/>
        </p:nvSpPr>
        <p:spPr>
          <a:xfrm>
            <a:off x="0" y="0"/>
            <a:ext cx="9144000" cy="173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96888914-BCF9-4E00-A952-685E5100E7E9}"/>
              </a:ext>
            </a:extLst>
          </p:cNvPr>
          <p:cNvSpPr txBox="1">
            <a:spLocks/>
          </p:cNvSpPr>
          <p:nvPr/>
        </p:nvSpPr>
        <p:spPr>
          <a:xfrm>
            <a:off x="113121" y="613497"/>
            <a:ext cx="8861197" cy="847658"/>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dirty="0"/>
              <a:t>Winner(s)?</a:t>
            </a:r>
          </a:p>
        </p:txBody>
      </p:sp>
      <p:sp>
        <p:nvSpPr>
          <p:cNvPr id="4" name="TextBox 3">
            <a:extLst>
              <a:ext uri="{FF2B5EF4-FFF2-40B4-BE49-F238E27FC236}">
                <a16:creationId xmlns:a16="http://schemas.microsoft.com/office/drawing/2014/main" xmlns="" id="{E22B0026-89C0-4704-A954-1C50CADCA37F}"/>
              </a:ext>
            </a:extLst>
          </p:cNvPr>
          <p:cNvSpPr txBox="1"/>
          <p:nvPr/>
        </p:nvSpPr>
        <p:spPr>
          <a:xfrm>
            <a:off x="245761" y="1845116"/>
            <a:ext cx="8672660" cy="615553"/>
          </a:xfrm>
          <a:prstGeom prst="rect">
            <a:avLst/>
          </a:prstGeom>
          <a:noFill/>
        </p:spPr>
        <p:txBody>
          <a:bodyPr wrap="square" rtlCol="0">
            <a:spAutoFit/>
          </a:bodyPr>
          <a:lstStyle/>
          <a:p>
            <a:pPr algn="r">
              <a:spcAft>
                <a:spcPts val="600"/>
              </a:spcAft>
            </a:pPr>
            <a:r>
              <a:rPr lang="en-US" sz="3400" dirty="0">
                <a:latin typeface="+mj-lt"/>
              </a:rPr>
              <a:t>Who would be the leader of the X-Men if Professor X were to die?</a:t>
            </a:r>
          </a:p>
        </p:txBody>
      </p:sp>
      <p:pic>
        <p:nvPicPr>
          <p:cNvPr id="6" name="Picture 5">
            <a:extLst>
              <a:ext uri="{FF2B5EF4-FFF2-40B4-BE49-F238E27FC236}">
                <a16:creationId xmlns:a16="http://schemas.microsoft.com/office/drawing/2014/main" xmlns="" id="{3152A136-5D85-459F-ABDB-15CACF62DEF0}"/>
              </a:ext>
            </a:extLst>
          </p:cNvPr>
          <p:cNvPicPr>
            <a:picLocks noChangeAspect="1"/>
          </p:cNvPicPr>
          <p:nvPr/>
        </p:nvPicPr>
        <p:blipFill rotWithShape="1">
          <a:blip r:embed="rId3"/>
          <a:srcRect t="12108" b="14031"/>
          <a:stretch/>
        </p:blipFill>
        <p:spPr>
          <a:xfrm>
            <a:off x="0" y="2591616"/>
            <a:ext cx="9144000" cy="3799003"/>
          </a:xfrm>
          <a:prstGeom prst="rect">
            <a:avLst/>
          </a:prstGeom>
        </p:spPr>
      </p:pic>
      <p:sp>
        <p:nvSpPr>
          <p:cNvPr id="8" name="Rectangle 7">
            <a:extLst>
              <a:ext uri="{FF2B5EF4-FFF2-40B4-BE49-F238E27FC236}">
                <a16:creationId xmlns:a16="http://schemas.microsoft.com/office/drawing/2014/main" xmlns="" id="{C2E100C5-3726-41DD-B3EF-44943F2E4F90}"/>
              </a:ext>
            </a:extLst>
          </p:cNvPr>
          <p:cNvSpPr/>
          <p:nvPr/>
        </p:nvSpPr>
        <p:spPr>
          <a:xfrm>
            <a:off x="0" y="2591616"/>
            <a:ext cx="9144000" cy="37990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xmlns="" id="{DB34C4B5-2CB3-419A-B32C-46877317E00C}"/>
              </a:ext>
            </a:extLst>
          </p:cNvPr>
          <p:cNvPicPr>
            <a:picLocks noChangeAspect="1"/>
          </p:cNvPicPr>
          <p:nvPr/>
        </p:nvPicPr>
        <p:blipFill>
          <a:blip r:embed="rId4"/>
          <a:stretch>
            <a:fillRect/>
          </a:stretch>
        </p:blipFill>
        <p:spPr>
          <a:xfrm>
            <a:off x="5525766" y="3875655"/>
            <a:ext cx="1533540" cy="14725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30">
            <a:extLst>
              <a:ext uri="{FF2B5EF4-FFF2-40B4-BE49-F238E27FC236}">
                <a16:creationId xmlns:a16="http://schemas.microsoft.com/office/drawing/2014/main" xmlns="" id="{EC057BAC-C34F-46C4-ACD1-858FDB9FB943}"/>
              </a:ext>
            </a:extLst>
          </p:cNvPr>
          <p:cNvPicPr>
            <a:picLocks noChangeAspect="1"/>
          </p:cNvPicPr>
          <p:nvPr/>
        </p:nvPicPr>
        <p:blipFill>
          <a:blip r:embed="rId5"/>
          <a:stretch>
            <a:fillRect/>
          </a:stretch>
        </p:blipFill>
        <p:spPr>
          <a:xfrm>
            <a:off x="2172280" y="3877410"/>
            <a:ext cx="1564883" cy="14725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TextBox 31">
            <a:extLst>
              <a:ext uri="{FF2B5EF4-FFF2-40B4-BE49-F238E27FC236}">
                <a16:creationId xmlns:a16="http://schemas.microsoft.com/office/drawing/2014/main" xmlns="" id="{D3D8B57C-4305-4E6D-BC96-BBB2AEAE407B}"/>
              </a:ext>
            </a:extLst>
          </p:cNvPr>
          <p:cNvSpPr txBox="1"/>
          <p:nvPr/>
        </p:nvSpPr>
        <p:spPr>
          <a:xfrm>
            <a:off x="2460971" y="3203631"/>
            <a:ext cx="1083796" cy="523220"/>
          </a:xfrm>
          <a:prstGeom prst="rect">
            <a:avLst/>
          </a:prstGeom>
          <a:noFill/>
        </p:spPr>
        <p:txBody>
          <a:bodyPr wrap="square" rtlCol="0">
            <a:spAutoFit/>
          </a:bodyPr>
          <a:lstStyle/>
          <a:p>
            <a:r>
              <a:rPr lang="en-US" sz="2800" b="1" dirty="0">
                <a:solidFill>
                  <a:schemeClr val="accent3">
                    <a:lumMod val="75000"/>
                  </a:schemeClr>
                </a:solidFill>
                <a:latin typeface="Arial Narrow" panose="020B0606020202030204" pitchFamily="34" charset="0"/>
              </a:rPr>
              <a:t>Storm</a:t>
            </a:r>
          </a:p>
        </p:txBody>
      </p:sp>
      <p:sp>
        <p:nvSpPr>
          <p:cNvPr id="33" name="TextBox 32">
            <a:extLst>
              <a:ext uri="{FF2B5EF4-FFF2-40B4-BE49-F238E27FC236}">
                <a16:creationId xmlns:a16="http://schemas.microsoft.com/office/drawing/2014/main" xmlns="" id="{671D2B54-8C82-4900-A4C9-61070CF1F334}"/>
              </a:ext>
            </a:extLst>
          </p:cNvPr>
          <p:cNvSpPr txBox="1"/>
          <p:nvPr/>
        </p:nvSpPr>
        <p:spPr>
          <a:xfrm>
            <a:off x="5807199" y="3201877"/>
            <a:ext cx="1083796" cy="523220"/>
          </a:xfrm>
          <a:prstGeom prst="rect">
            <a:avLst/>
          </a:prstGeom>
          <a:noFill/>
        </p:spPr>
        <p:txBody>
          <a:bodyPr wrap="square" rtlCol="0">
            <a:spAutoFit/>
          </a:bodyPr>
          <a:lstStyle/>
          <a:p>
            <a:r>
              <a:rPr lang="en-US" sz="2800" b="1" dirty="0">
                <a:solidFill>
                  <a:schemeClr val="accent3">
                    <a:lumMod val="75000"/>
                  </a:schemeClr>
                </a:solidFill>
                <a:latin typeface="Arial Narrow" panose="020B0606020202030204" pitchFamily="34" charset="0"/>
              </a:rPr>
              <a:t>Beast</a:t>
            </a:r>
          </a:p>
        </p:txBody>
      </p:sp>
      <p:sp>
        <p:nvSpPr>
          <p:cNvPr id="5" name="Slide Number Placeholder 4">
            <a:extLst>
              <a:ext uri="{FF2B5EF4-FFF2-40B4-BE49-F238E27FC236}">
                <a16:creationId xmlns:a16="http://schemas.microsoft.com/office/drawing/2014/main" xmlns="" id="{1418CA6C-C493-F543-AB34-89F3863A8A52}"/>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334248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anim calcmode="lin" valueType="num">
                                      <p:cBhvr>
                                        <p:cTn id="18" dur="2000" fill="hold"/>
                                        <p:tgtEl>
                                          <p:spTgt spid="27"/>
                                        </p:tgtEl>
                                        <p:attrNameLst>
                                          <p:attrName>ppt_w</p:attrName>
                                        </p:attrNameLst>
                                      </p:cBhvr>
                                      <p:tavLst>
                                        <p:tav tm="0" fmla="#ppt_w*sin(2.5*pi*$)">
                                          <p:val>
                                            <p:fltVal val="0"/>
                                          </p:val>
                                        </p:tav>
                                        <p:tav tm="100000">
                                          <p:val>
                                            <p:fltVal val="1"/>
                                          </p:val>
                                        </p:tav>
                                      </p:tavLst>
                                    </p:anim>
                                    <p:anim calcmode="lin" valueType="num">
                                      <p:cBhvr>
                                        <p:cTn id="1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2100" y="1270000"/>
            <a:ext cx="8559800" cy="4305300"/>
          </a:xfrm>
          <a:prstGeom prst="rect">
            <a:avLst/>
          </a:prstGeom>
        </p:spPr>
      </p:pic>
      <p:sp>
        <p:nvSpPr>
          <p:cNvPr id="5" name="Rectangle 22"/>
          <p:cNvSpPr>
            <a:spLocks noChangeArrowheads="1"/>
          </p:cNvSpPr>
          <p:nvPr/>
        </p:nvSpPr>
        <p:spPr bwMode="auto">
          <a:xfrm>
            <a:off x="447260" y="5701075"/>
            <a:ext cx="8441870"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Easley and Kleinberg (2010, p.2)</a:t>
            </a:r>
            <a:endParaRPr lang="en-US" dirty="0"/>
          </a:p>
          <a:p>
            <a:endParaRPr lang="en-US" sz="2000" b="1" dirty="0"/>
          </a:p>
          <a:p>
            <a:endParaRPr lang="en-US" sz="2400" b="1" dirty="0"/>
          </a:p>
        </p:txBody>
      </p:sp>
      <p:sp>
        <p:nvSpPr>
          <p:cNvPr id="3" name="Slide Number Placeholder 2">
            <a:extLst>
              <a:ext uri="{FF2B5EF4-FFF2-40B4-BE49-F238E27FC236}">
                <a16:creationId xmlns:a16="http://schemas.microsoft.com/office/drawing/2014/main" xmlns="" id="{FA8E7BA4-E468-4740-A5FF-A5BBC4275F30}"/>
              </a:ext>
            </a:extLst>
          </p:cNvPr>
          <p:cNvSpPr>
            <a:spLocks noGrp="1"/>
          </p:cNvSpPr>
          <p:nvPr>
            <p:ph type="sldNum" sz="quarter" idx="12"/>
          </p:nvPr>
        </p:nvSpPr>
        <p:spPr/>
        <p:txBody>
          <a:bodyPr/>
          <a:lstStyle/>
          <a:p>
            <a:fld id="{2CBEC0F5-9B71-2E43-B130-B5392EE8AA4D}" type="slidenum">
              <a:rPr lang="en-US" smtClean="0"/>
              <a:t>7</a:t>
            </a:fld>
            <a:endParaRPr lang="en-US"/>
          </a:p>
        </p:txBody>
      </p:sp>
    </p:spTree>
    <p:extLst>
      <p:ext uri="{BB962C8B-B14F-4D97-AF65-F5344CB8AC3E}">
        <p14:creationId xmlns:p14="http://schemas.microsoft.com/office/powerpoint/2010/main" val="288830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p:cNvSpPr>
            <a:spLocks noChangeArrowheads="1"/>
          </p:cNvSpPr>
          <p:nvPr/>
        </p:nvSpPr>
        <p:spPr bwMode="auto">
          <a:xfrm>
            <a:off x="447260" y="5756495"/>
            <a:ext cx="844187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1" dirty="0"/>
              <a:t>Courtesy of Lada Adamic, and Elsevier Science and Tech.</a:t>
            </a:r>
          </a:p>
          <a:p>
            <a:r>
              <a:rPr lang="en-US" dirty="0"/>
              <a:t>http://www-personal.umich.edu/~ladamic/img/hplabsemailhierarchy.jpg (accessed Jan. 7,</a:t>
            </a:r>
            <a:r>
              <a:rPr lang="en-US" baseline="0" dirty="0"/>
              <a:t> 2016)</a:t>
            </a:r>
            <a:endParaRPr lang="en-US" dirty="0"/>
          </a:p>
          <a:p>
            <a:endParaRPr lang="en-US" sz="2000" b="1" dirty="0"/>
          </a:p>
          <a:p>
            <a:endParaRPr lang="en-US" sz="2400" b="1" dirty="0"/>
          </a:p>
        </p:txBody>
      </p:sp>
      <p:pic>
        <p:nvPicPr>
          <p:cNvPr id="6" name="Picture 5" descr="adamic_hplabsemailhierarch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33" y="0"/>
            <a:ext cx="8657097" cy="5850730"/>
          </a:xfrm>
          <a:prstGeom prst="rect">
            <a:avLst/>
          </a:prstGeom>
        </p:spPr>
      </p:pic>
      <p:sp>
        <p:nvSpPr>
          <p:cNvPr id="3" name="Slide Number Placeholder 2">
            <a:extLst>
              <a:ext uri="{FF2B5EF4-FFF2-40B4-BE49-F238E27FC236}">
                <a16:creationId xmlns:a16="http://schemas.microsoft.com/office/drawing/2014/main" xmlns="" id="{E452B434-1122-9846-ADC7-728C343E2931}"/>
              </a:ext>
            </a:extLst>
          </p:cNvPr>
          <p:cNvSpPr>
            <a:spLocks noGrp="1"/>
          </p:cNvSpPr>
          <p:nvPr>
            <p:ph type="sldNum" sz="quarter" idx="12"/>
          </p:nvPr>
        </p:nvSpPr>
        <p:spPr/>
        <p:txBody>
          <a:bodyPr/>
          <a:lstStyle/>
          <a:p>
            <a:fld id="{2CBEC0F5-9B71-2E43-B130-B5392EE8AA4D}" type="slidenum">
              <a:rPr lang="en-US" smtClean="0"/>
              <a:t>8</a:t>
            </a:fld>
            <a:endParaRPr lang="en-US"/>
          </a:p>
        </p:txBody>
      </p:sp>
      <p:pic>
        <p:nvPicPr>
          <p:cNvPr id="8" name="Picture 7" descr="adamic_hplabsemailhierarchy.jpg">
            <a:extLst>
              <a:ext uri="{FF2B5EF4-FFF2-40B4-BE49-F238E27FC236}">
                <a16:creationId xmlns:a16="http://schemas.microsoft.com/office/drawing/2014/main" xmlns="" id="{24F07F7B-8738-6343-9A7F-FA20E4DBC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57097" cy="5850730"/>
          </a:xfrm>
          <a:prstGeom prst="rect">
            <a:avLst/>
          </a:prstGeom>
        </p:spPr>
      </p:pic>
    </p:spTree>
    <p:extLst>
      <p:ext uri="{BB962C8B-B14F-4D97-AF65-F5344CB8AC3E}">
        <p14:creationId xmlns:p14="http://schemas.microsoft.com/office/powerpoint/2010/main" val="71691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Markets and strategic interaction</a:t>
            </a:r>
          </a:p>
        </p:txBody>
      </p:sp>
      <p:sp>
        <p:nvSpPr>
          <p:cNvPr id="6" name="Content Placeholder 5"/>
          <p:cNvSpPr>
            <a:spLocks noGrp="1"/>
          </p:cNvSpPr>
          <p:nvPr>
            <p:ph idx="1"/>
          </p:nvPr>
        </p:nvSpPr>
        <p:spPr/>
        <p:txBody>
          <a:bodyPr>
            <a:normAutofit/>
          </a:bodyPr>
          <a:lstStyle/>
          <a:p>
            <a:r>
              <a:rPr lang="en-US" sz="2000" dirty="0"/>
              <a:t>Result of each participant seeking out the best trading partner (e.g. Bank loan network)</a:t>
            </a:r>
          </a:p>
          <a:p>
            <a:endParaRPr lang="en-US" sz="2000" dirty="0"/>
          </a:p>
          <a:p>
            <a:r>
              <a:rPr lang="en-US" sz="2000" dirty="0"/>
              <a:t>Underlying constraints in the market (e.g. Medieval trade routes)</a:t>
            </a:r>
          </a:p>
        </p:txBody>
      </p:sp>
      <p:sp>
        <p:nvSpPr>
          <p:cNvPr id="3" name="Slide Number Placeholder 2">
            <a:extLst>
              <a:ext uri="{FF2B5EF4-FFF2-40B4-BE49-F238E27FC236}">
                <a16:creationId xmlns:a16="http://schemas.microsoft.com/office/drawing/2014/main" xmlns="" id="{39355242-7AF0-8E40-A4D8-867D5339DF7D}"/>
              </a:ext>
            </a:extLst>
          </p:cNvPr>
          <p:cNvSpPr>
            <a:spLocks noGrp="1"/>
          </p:cNvSpPr>
          <p:nvPr>
            <p:ph type="sldNum" sz="quarter" idx="12"/>
          </p:nvPr>
        </p:nvSpPr>
        <p:spPr/>
        <p:txBody>
          <a:bodyPr/>
          <a:lstStyle/>
          <a:p>
            <a:fld id="{2CBEC0F5-9B71-2E43-B130-B5392EE8AA4D}" type="slidenum">
              <a:rPr lang="en-US" smtClean="0"/>
              <a:t>9</a:t>
            </a:fld>
            <a:endParaRPr lang="en-US"/>
          </a:p>
        </p:txBody>
      </p:sp>
    </p:spTree>
    <p:extLst>
      <p:ext uri="{BB962C8B-B14F-4D97-AF65-F5344CB8AC3E}">
        <p14:creationId xmlns:p14="http://schemas.microsoft.com/office/powerpoint/2010/main" val="288862419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4825F1AF-8DBC-4E3D-9F3D-688338DA83F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12326</TotalTime>
  <Words>2694</Words>
  <Application>Microsoft Macintosh PowerPoint</Application>
  <PresentationFormat>On-screen Show (4:3)</PresentationFormat>
  <Paragraphs>445</Paragraphs>
  <Slides>61</Slides>
  <Notes>33</Notes>
  <HiddenSlides>0</HiddenSlides>
  <MMClips>0</MMClips>
  <ScaleCrop>false</ScaleCrop>
  <HeadingPairs>
    <vt:vector size="4" baseType="variant">
      <vt:variant>
        <vt:lpstr>Theme</vt:lpstr>
      </vt:variant>
      <vt:variant>
        <vt:i4>3</vt:i4>
      </vt:variant>
      <vt:variant>
        <vt:lpstr>Slide Titles</vt:lpstr>
      </vt:variant>
      <vt:variant>
        <vt:i4>61</vt:i4>
      </vt:variant>
    </vt:vector>
  </HeadingPairs>
  <TitlesOfParts>
    <vt:vector size="64" baseType="lpstr">
      <vt:lpstr>Office Theme</vt:lpstr>
      <vt:lpstr>Custom Design</vt:lpstr>
      <vt:lpstr>Integral</vt:lpstr>
      <vt:lpstr>IDS 564: Social Media and Network Analytics</vt:lpstr>
      <vt:lpstr>IDS 564: Applications of Social Network Analysis</vt:lpstr>
      <vt:lpstr>1.1 Aspects of networks</vt:lpstr>
      <vt:lpstr>Reference disciplines</vt:lpstr>
      <vt:lpstr>1.2 Central themes and topics</vt:lpstr>
      <vt:lpstr>Graph theory </vt:lpstr>
      <vt:lpstr>PowerPoint Presentation</vt:lpstr>
      <vt:lpstr>PowerPoint Presentation</vt:lpstr>
      <vt:lpstr>Markets and strategic interaction</vt:lpstr>
      <vt:lpstr>PowerPoint Presentation</vt:lpstr>
      <vt:lpstr>PowerPoint Presentation</vt:lpstr>
      <vt:lpstr>PowerPoint Presentation</vt:lpstr>
      <vt:lpstr>Information networks</vt:lpstr>
      <vt:lpstr>PowerPoint Presentation</vt:lpstr>
      <vt:lpstr>Network dynamics: Population effects</vt:lpstr>
      <vt:lpstr>PowerPoint Presentation</vt:lpstr>
      <vt:lpstr>PowerPoint Presentation</vt:lpstr>
      <vt:lpstr>Network dynamics: Structural effects</vt:lpstr>
      <vt:lpstr>PowerPoint Presentation</vt:lpstr>
      <vt:lpstr>Networks in my ongoing research</vt:lpstr>
      <vt:lpstr>PowerPoint Presentation</vt:lpstr>
      <vt:lpstr>PowerPoint Presentation</vt:lpstr>
      <vt:lpstr>Software alliance network</vt:lpstr>
      <vt:lpstr>PowerPoint Presentation</vt:lpstr>
      <vt:lpstr>Acquisition network:  software (red) and non-software (green)</vt:lpstr>
      <vt:lpstr>PowerPoint Presentation</vt:lpstr>
      <vt:lpstr>PowerPoint Presentation</vt:lpstr>
      <vt:lpstr>PowerPoint Presentation</vt:lpstr>
      <vt:lpstr>Research Context: SAP Online Community Network </vt:lpstr>
      <vt:lpstr>PowerPoint Presentation</vt:lpstr>
      <vt:lpstr>PowerPoint Presentation</vt:lpstr>
      <vt:lpstr>Syllabus</vt:lpstr>
      <vt:lpstr>Labs</vt:lpstr>
      <vt:lpstr>Topics</vt:lpstr>
      <vt:lpstr>Main Tools</vt:lpstr>
      <vt:lpstr>Easley and Kleinberg (2010):  Basic source material, required (pre-pub draft available online, free)</vt:lpstr>
      <vt:lpstr>Advanced source material (optional)</vt:lpstr>
      <vt:lpstr>Lab material sources (optional)</vt:lpstr>
      <vt:lpstr>Gephi examples</vt:lpstr>
      <vt:lpstr>PowerPoint Presentation</vt:lpstr>
      <vt:lpstr>PowerPoint Presentation</vt:lpstr>
      <vt:lpstr>PowerPoint Presentation</vt:lpstr>
      <vt:lpstr>Homework weeks 1 &amp;2 </vt:lpstr>
      <vt:lpstr>Prefer a book rather than Gephi website tutorials?</vt:lpstr>
      <vt:lpstr>Project example (Spring 2018)</vt:lpstr>
      <vt:lpstr>IDS 564: Spring 2018</vt:lpstr>
      <vt:lpstr>PowerPoint Presentation</vt:lpstr>
      <vt:lpstr>PowerPoint Presentation</vt:lpstr>
      <vt:lpstr>Research Problem</vt:lpstr>
      <vt:lpstr>PowerPoint Presentation</vt:lpstr>
      <vt:lpstr>PowerPoint Presentation</vt:lpstr>
      <vt:lpstr>PowerPoint Presentation</vt:lpstr>
      <vt:lpstr>Network Approach</vt:lpstr>
      <vt:lpstr>PowerPoint Presentation</vt:lpstr>
      <vt:lpstr>PowerPoint Presentation</vt:lpstr>
      <vt:lpstr>PowerPoint Presentation</vt:lpstr>
      <vt:lpstr>PowerPoint Presentation</vt:lpstr>
      <vt:lpstr>PowerPoint Presentation</vt:lpstr>
      <vt:lpstr>PowerPoint Presentation</vt:lpstr>
      <vt:lpstr>Final Results</vt:lpstr>
      <vt:lpstr>PowerPoint Presentation</vt:lpstr>
    </vt:vector>
  </TitlesOfParts>
  <Company>UIC - College of Business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Syllabus</dc:title>
  <dc:creator>Ali Tafti</dc:creator>
  <cp:lastModifiedBy>Ali Tafti</cp:lastModifiedBy>
  <cp:revision>127</cp:revision>
  <dcterms:created xsi:type="dcterms:W3CDTF">2016-01-07T16:02:52Z</dcterms:created>
  <dcterms:modified xsi:type="dcterms:W3CDTF">2020-01-14T20:50:02Z</dcterms:modified>
</cp:coreProperties>
</file>